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8" r:id="rId2"/>
    <p:sldId id="273" r:id="rId3"/>
    <p:sldId id="275" r:id="rId4"/>
  </p:sldIdLst>
  <p:sldSz cx="42794238" cy="30267275"/>
  <p:notesSz cx="6858000" cy="9296400"/>
  <p:defaultTextStyle>
    <a:defPPr>
      <a:defRPr lang="en-US"/>
    </a:defPPr>
    <a:lvl1pPr marL="0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205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410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616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821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6026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3231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0432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7637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33">
          <p15:clr>
            <a:srgbClr val="A4A3A4"/>
          </p15:clr>
        </p15:guide>
        <p15:guide id="2" pos="134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DAD"/>
    <a:srgbClr val="C72E0F"/>
    <a:srgbClr val="F06518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7" autoAdjust="0"/>
    <p:restoredTop sz="92027" autoAdjust="0"/>
  </p:normalViewPr>
  <p:slideViewPr>
    <p:cSldViewPr>
      <p:cViewPr>
        <p:scale>
          <a:sx n="30" d="100"/>
          <a:sy n="30" d="100"/>
        </p:scale>
        <p:origin x="2880" y="630"/>
      </p:cViewPr>
      <p:guideLst>
        <p:guide orient="horz" pos="9533"/>
        <p:guide pos="1347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634" y="-96"/>
      </p:cViewPr>
      <p:guideLst>
        <p:guide orient="horz" pos="2928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5910D-7CB4-4B35-B28C-9E09DF5AA93E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696913"/>
            <a:ext cx="492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6DFF6-852E-49FB-BBBD-39C5F7617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45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DFF6-852E-49FB-BBBD-39C5F7617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37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DFF6-852E-49FB-BBBD-39C5F7617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37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9568" y="9402475"/>
            <a:ext cx="36375102" cy="64878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9136" y="17151456"/>
            <a:ext cx="29955967" cy="77349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025822" y="1212097"/>
            <a:ext cx="9628704" cy="25825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9712" y="1212097"/>
            <a:ext cx="28172873" cy="258252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0450" y="19449529"/>
            <a:ext cx="36375102" cy="6011417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0450" y="12828565"/>
            <a:ext cx="36375102" cy="6620964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43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87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3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975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9712" y="7062367"/>
            <a:ext cx="18900788" cy="1997500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53738" y="7062367"/>
            <a:ext cx="18900788" cy="1997500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712" y="6775108"/>
            <a:ext cx="18908220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9712" y="9598650"/>
            <a:ext cx="18908220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38881" y="6775108"/>
            <a:ext cx="18915648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38881" y="9598650"/>
            <a:ext cx="18915648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714" y="1205086"/>
            <a:ext cx="14079009" cy="512862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1358" y="1205088"/>
            <a:ext cx="23923168" cy="25832281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9714" y="6333710"/>
            <a:ext cx="14079009" cy="20703659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7970" y="21187093"/>
            <a:ext cx="25676543" cy="250125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7970" y="2704437"/>
            <a:ext cx="25676543" cy="18160365"/>
          </a:xfrm>
        </p:spPr>
        <p:txBody>
          <a:bodyPr/>
          <a:lstStyle>
            <a:lvl1pPr marL="0" indent="0">
              <a:buNone/>
              <a:defRPr sz="14600"/>
            </a:lvl1pPr>
            <a:lvl2pPr marL="2087438" indent="0">
              <a:buNone/>
              <a:defRPr sz="12800"/>
            </a:lvl2pPr>
            <a:lvl3pPr marL="4174876" indent="0">
              <a:buNone/>
              <a:defRPr sz="11000"/>
            </a:lvl3pPr>
            <a:lvl4pPr marL="6262314" indent="0">
              <a:buNone/>
              <a:defRPr sz="9100"/>
            </a:lvl4pPr>
            <a:lvl5pPr marL="8349752" indent="0">
              <a:buNone/>
              <a:defRPr sz="9100"/>
            </a:lvl5pPr>
            <a:lvl6pPr marL="10437190" indent="0">
              <a:buNone/>
              <a:defRPr sz="9100"/>
            </a:lvl6pPr>
            <a:lvl7pPr marL="12524628" indent="0">
              <a:buNone/>
              <a:defRPr sz="9100"/>
            </a:lvl7pPr>
            <a:lvl8pPr marL="14612066" indent="0">
              <a:buNone/>
              <a:defRPr sz="9100"/>
            </a:lvl8pPr>
            <a:lvl9pPr marL="16699504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7970" y="23688349"/>
            <a:ext cx="25676543" cy="3552199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39712" y="1212094"/>
            <a:ext cx="38514814" cy="5044546"/>
          </a:xfrm>
          <a:prstGeom prst="rect">
            <a:avLst/>
          </a:prstGeom>
        </p:spPr>
        <p:txBody>
          <a:bodyPr vert="horz" lIns="417488" tIns="208744" rIns="417488" bIns="2087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712" y="7062367"/>
            <a:ext cx="38514814" cy="19975002"/>
          </a:xfrm>
          <a:prstGeom prst="rect">
            <a:avLst/>
          </a:prstGeom>
        </p:spPr>
        <p:txBody>
          <a:bodyPr vert="horz" lIns="417488" tIns="208744" rIns="417488" bIns="2087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9712" y="28053282"/>
            <a:ext cx="9985322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7E2E-5FD1-4993-B08B-5FEA33B0905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21365" y="28053282"/>
            <a:ext cx="13551509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69204" y="28053282"/>
            <a:ext cx="9985322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174876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579" indent="-1565579" algn="l" defTabSz="4174876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087" indent="-1304649" algn="l" defTabSz="4174876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8595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6033" indent="-1043719" algn="l" defTabSz="4174876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3471" indent="-1043719" algn="l" defTabSz="4174876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0909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8347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5785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3223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43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87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31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9752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719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462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206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950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jpeg"/><Relationship Id="rId3" Type="http://schemas.openxmlformats.org/officeDocument/2006/relationships/image" Target="../media/image2.png"/><Relationship Id="rId21" Type="http://schemas.openxmlformats.org/officeDocument/2006/relationships/image" Target="../media/image18.jpe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3.jpeg"/><Relationship Id="rId15" Type="http://schemas.openxmlformats.org/officeDocument/2006/relationships/image" Target="../media/image12.jpeg"/><Relationship Id="rId23" Type="http://schemas.openxmlformats.org/officeDocument/2006/relationships/image" Target="../media/image20.png"/><Relationship Id="rId28" Type="http://schemas.openxmlformats.org/officeDocument/2006/relationships/image" Target="../media/image25.gif"/><Relationship Id="rId10" Type="http://schemas.microsoft.com/office/2007/relationships/hdphoto" Target="../media/hdphoto2.wdp"/><Relationship Id="rId19" Type="http://schemas.openxmlformats.org/officeDocument/2006/relationships/image" Target="../media/image16.wmf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1.jpeg"/><Relationship Id="rId22" Type="http://schemas.openxmlformats.org/officeDocument/2006/relationships/image" Target="../media/image19.jpeg"/><Relationship Id="rId27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jpeg"/><Relationship Id="rId18" Type="http://schemas.openxmlformats.org/officeDocument/2006/relationships/image" Target="../media/image17.wmf"/><Relationship Id="rId26" Type="http://schemas.openxmlformats.org/officeDocument/2006/relationships/image" Target="../media/image25.gif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5.png"/><Relationship Id="rId12" Type="http://schemas.openxmlformats.org/officeDocument/2006/relationships/image" Target="../media/image11.jpeg"/><Relationship Id="rId17" Type="http://schemas.openxmlformats.org/officeDocument/2006/relationships/image" Target="../media/image16.wmf"/><Relationship Id="rId25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24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10.png"/><Relationship Id="rId10" Type="http://schemas.microsoft.com/office/2007/relationships/hdphoto" Target="../media/hdphoto2.wdp"/><Relationship Id="rId19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Relationship Id="rId27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119" y="1646237"/>
            <a:ext cx="38514814" cy="3733800"/>
          </a:xfrm>
        </p:spPr>
        <p:txBody>
          <a:bodyPr>
            <a:noAutofit/>
          </a:bodyPr>
          <a:lstStyle/>
          <a:p>
            <a:r>
              <a:rPr lang="en-US" sz="11900" dirty="0" smtClean="0"/>
              <a:t/>
            </a:r>
            <a:br>
              <a:rPr lang="en-US" sz="11900" dirty="0" smtClean="0"/>
            </a:br>
            <a:r>
              <a:rPr lang="en-US" sz="11900" b="1" dirty="0" err="1" smtClean="0"/>
              <a:t>EnDev</a:t>
            </a:r>
            <a:r>
              <a:rPr lang="en-US" sz="11900" b="1" dirty="0" smtClean="0"/>
              <a:t> Indonesia</a:t>
            </a:r>
            <a:br>
              <a:rPr lang="en-US" sz="11900" b="1" dirty="0" smtClean="0"/>
            </a:br>
            <a:r>
              <a:rPr lang="en-US" sz="11900" b="1" dirty="0" smtClean="0"/>
              <a:t>PV-VP Troubleshooting Poster</a:t>
            </a:r>
            <a:r>
              <a:rPr lang="en-US" sz="11900" dirty="0" smtClean="0"/>
              <a:t/>
            </a:r>
            <a:br>
              <a:rPr lang="en-US" sz="11900" dirty="0" smtClean="0"/>
            </a:br>
            <a:endParaRPr lang="en-US" sz="119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42319" y="6751637"/>
            <a:ext cx="38514814" cy="12708017"/>
          </a:xfrm>
          <a:prstGeom prst="rect">
            <a:avLst/>
          </a:prstGeom>
        </p:spPr>
        <p:txBody>
          <a:bodyPr vert="horz" lIns="417488" tIns="208744" rIns="417488" bIns="208744" rtlCol="0" anchor="ctr">
            <a:noAutofit/>
          </a:bodyPr>
          <a:lstStyle>
            <a:lvl1pPr algn="ctr" defTabSz="4174876" rtl="0" eaLnBrk="1" latinLnBrk="0" hangingPunct="1">
              <a:spcBef>
                <a:spcPct val="0"/>
              </a:spcBef>
              <a:buNone/>
              <a:defRPr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 algn="l">
              <a:buFont typeface="Arial" pitchFamily="34" charset="0"/>
              <a:buChar char="•"/>
            </a:pPr>
            <a:r>
              <a:rPr lang="en-GB" sz="11900" dirty="0" smtClean="0"/>
              <a:t>A0  size poster (33.11 in x 46.81 in)</a:t>
            </a:r>
          </a:p>
          <a:p>
            <a:pPr marL="1143000" indent="-1143000" algn="l">
              <a:buFont typeface="Arial" pitchFamily="34" charset="0"/>
              <a:buChar char="•"/>
            </a:pPr>
            <a:r>
              <a:rPr lang="en-GB" sz="11900" dirty="0" smtClean="0"/>
              <a:t>Landscape orientation</a:t>
            </a:r>
          </a:p>
          <a:p>
            <a:pPr marL="1143000" indent="-1143000" algn="l">
              <a:buFont typeface="Arial" pitchFamily="34" charset="0"/>
              <a:buChar char="•"/>
            </a:pPr>
            <a:r>
              <a:rPr lang="en-GB" sz="11900" dirty="0" smtClean="0"/>
              <a:t>Full colour</a:t>
            </a:r>
          </a:p>
          <a:p>
            <a:pPr marL="1143000" indent="-1143000" algn="l">
              <a:buFont typeface="Arial" pitchFamily="34" charset="0"/>
              <a:buChar char="•"/>
            </a:pPr>
            <a:r>
              <a:rPr lang="en-GB" sz="11900" dirty="0" smtClean="0"/>
              <a:t>Glossy paper, durable and weather resistant</a:t>
            </a:r>
            <a:br>
              <a:rPr lang="en-GB" sz="11900" dirty="0" smtClean="0"/>
            </a:br>
            <a:endParaRPr lang="en-GB" sz="11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519" y="20213588"/>
            <a:ext cx="28800000" cy="6715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4519" y="16886237"/>
            <a:ext cx="4632892" cy="5167346"/>
            <a:chOff x="372565" y="16886237"/>
            <a:chExt cx="4632892" cy="5167346"/>
          </a:xfrm>
        </p:grpSpPr>
        <p:sp>
          <p:nvSpPr>
            <p:cNvPr id="359" name="Cloud Callout 358"/>
            <p:cNvSpPr/>
            <p:nvPr/>
          </p:nvSpPr>
          <p:spPr>
            <a:xfrm flipH="1">
              <a:off x="372565" y="17174582"/>
              <a:ext cx="4122354" cy="4879001"/>
            </a:xfrm>
            <a:prstGeom prst="cloudCallout">
              <a:avLst>
                <a:gd name="adj1" fmla="val -67582"/>
                <a:gd name="adj2" fmla="val -1560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1023310" y="16886237"/>
              <a:ext cx="2924009" cy="298172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800" b="1" dirty="0" smtClean="0"/>
                <a:t>RESTARTING THE COMPUTER</a:t>
              </a:r>
              <a:endParaRPr lang="en-US" sz="1800" dirty="0" smtClean="0"/>
            </a:p>
          </p:txBody>
        </p:sp>
        <p:pic>
          <p:nvPicPr>
            <p:cNvPr id="362" name="Picture 2" descr="http://windowswave.com/wp-content/uploads/2012/11/Windows-Start-Butt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65" y="17191037"/>
              <a:ext cx="1368000" cy="13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3" name="Picture 4" descr="http://res1.windows.microsoft.com/resbox/en/windows%207/main/f8a52cd8-46e8-4cfd-8bcb-9af7e77d466a_6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60" y="19019837"/>
              <a:ext cx="2470556" cy="209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4" name="Down Arrow 2"/>
            <p:cNvSpPr/>
            <p:nvPr/>
          </p:nvSpPr>
          <p:spPr>
            <a:xfrm rot="9187795">
              <a:off x="1684324" y="17889347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2416673" y="18395523"/>
              <a:ext cx="1826784" cy="575171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66700" indent="-266700">
                <a:spcAft>
                  <a:spcPts val="600"/>
                </a:spcAft>
                <a:buFont typeface="+mj-lt"/>
                <a:buAutoNum type="arabicPeriod"/>
              </a:pPr>
              <a:r>
                <a:rPr lang="en-US" sz="1800" dirty="0" smtClean="0"/>
                <a:t>Click the START button</a:t>
              </a:r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3261519" y="20148123"/>
              <a:ext cx="1743938" cy="575171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60350" indent="-260350">
                <a:spcAft>
                  <a:spcPts val="600"/>
                </a:spcAft>
                <a:buFont typeface="+mj-lt"/>
                <a:buAutoNum type="arabicPeriod" startAt="3"/>
              </a:pPr>
              <a:r>
                <a:rPr lang="en-US" sz="1800" dirty="0" smtClean="0"/>
                <a:t>Choose and click “Restart”</a:t>
              </a:r>
            </a:p>
          </p:txBody>
        </p:sp>
        <p:sp>
          <p:nvSpPr>
            <p:cNvPr id="368" name="TextBox 367"/>
            <p:cNvSpPr txBox="1"/>
            <p:nvPr/>
          </p:nvSpPr>
          <p:spPr>
            <a:xfrm>
              <a:off x="2411610" y="21340266"/>
              <a:ext cx="2069109" cy="575171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60350" indent="-260350">
                <a:spcAft>
                  <a:spcPts val="600"/>
                </a:spcAft>
                <a:buFont typeface="+mj-lt"/>
                <a:buAutoNum type="arabicPeriod" startAt="2"/>
              </a:pPr>
              <a:r>
                <a:rPr lang="en-US" sz="1800" dirty="0" smtClean="0"/>
                <a:t>Click small white arrow for choices</a:t>
              </a:r>
            </a:p>
          </p:txBody>
        </p:sp>
        <p:sp>
          <p:nvSpPr>
            <p:cNvPr id="370" name="Down Arrow 2"/>
            <p:cNvSpPr/>
            <p:nvPr/>
          </p:nvSpPr>
          <p:spPr>
            <a:xfrm rot="9187795">
              <a:off x="1580386" y="20800636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Down Arrow 2"/>
            <p:cNvSpPr/>
            <p:nvPr/>
          </p:nvSpPr>
          <p:spPr>
            <a:xfrm rot="9187795">
              <a:off x="2522524" y="20218331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1855895" y="18195793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1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2" name="Oval 371"/>
            <p:cNvSpPr/>
            <p:nvPr/>
          </p:nvSpPr>
          <p:spPr>
            <a:xfrm>
              <a:off x="1740991" y="21101565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2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3" name="Oval 372"/>
            <p:cNvSpPr/>
            <p:nvPr/>
          </p:nvSpPr>
          <p:spPr>
            <a:xfrm>
              <a:off x="2696196" y="20507731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3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47" name="Donut 746"/>
          <p:cNvSpPr/>
          <p:nvPr/>
        </p:nvSpPr>
        <p:spPr>
          <a:xfrm>
            <a:off x="16444119" y="12161838"/>
            <a:ext cx="7239000" cy="7239000"/>
          </a:xfrm>
          <a:prstGeom prst="donut">
            <a:avLst>
              <a:gd name="adj" fmla="val 23477"/>
            </a:avLst>
          </a:prstGeom>
          <a:gradFill flip="none" rotWithShape="1">
            <a:gsLst>
              <a:gs pos="64150">
                <a:srgbClr val="F06518">
                  <a:lumMod val="97000"/>
                  <a:lumOff val="3000"/>
                  <a:alpha val="95000"/>
                </a:srgbClr>
              </a:gs>
              <a:gs pos="40000">
                <a:srgbClr val="C000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7729807" y="22296543"/>
            <a:ext cx="5187643" cy="1510932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there shading on the solar panels?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15" name="Oval 314"/>
          <p:cNvSpPr/>
          <p:nvPr/>
        </p:nvSpPr>
        <p:spPr>
          <a:xfrm>
            <a:off x="7044544" y="19270297"/>
            <a:ext cx="4343400" cy="249274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Computer display does not show correct information or error messages?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16" name="Curved Connector 315"/>
          <p:cNvCxnSpPr/>
          <p:nvPr/>
        </p:nvCxnSpPr>
        <p:spPr>
          <a:xfrm rot="10800000">
            <a:off x="10576720" y="19473858"/>
            <a:ext cx="1539351" cy="460379"/>
          </a:xfrm>
          <a:prstGeom prst="curvedConnector4">
            <a:avLst>
              <a:gd name="adj1" fmla="val 29339"/>
              <a:gd name="adj2" fmla="val 348274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Oval 334"/>
          <p:cNvSpPr/>
          <p:nvPr/>
        </p:nvSpPr>
        <p:spPr>
          <a:xfrm>
            <a:off x="1661319" y="14950757"/>
            <a:ext cx="8267700" cy="124968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problem solved after computer restarted?</a:t>
            </a:r>
          </a:p>
        </p:txBody>
      </p:sp>
      <p:sp>
        <p:nvSpPr>
          <p:cNvPr id="346" name="Oval 345"/>
          <p:cNvSpPr/>
          <p:nvPr/>
        </p:nvSpPr>
        <p:spPr>
          <a:xfrm>
            <a:off x="26807319" y="21306049"/>
            <a:ext cx="4548490" cy="1980988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battery room and inverter room clean?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47" name="Oval 346"/>
          <p:cNvSpPr/>
          <p:nvPr/>
        </p:nvSpPr>
        <p:spPr>
          <a:xfrm>
            <a:off x="25227288" y="24353837"/>
            <a:ext cx="5466231" cy="2556399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Sweep room, battery terminals  and ventilation openings using broom and dry cloth only (no water!)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82" name="Oval 381"/>
          <p:cNvSpPr/>
          <p:nvPr/>
        </p:nvSpPr>
        <p:spPr>
          <a:xfrm>
            <a:off x="13472319" y="9266237"/>
            <a:ext cx="4283053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RED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light on </a:t>
            </a:r>
            <a:r>
              <a:rPr lang="en-US" sz="2400" b="1" dirty="0" smtClean="0">
                <a:solidFill>
                  <a:schemeClr val="tx1"/>
                </a:solidFill>
              </a:rPr>
              <a:t>inverter </a:t>
            </a:r>
            <a:r>
              <a:rPr lang="en-US" sz="2400" b="1" dirty="0">
                <a:solidFill>
                  <a:schemeClr val="tx1"/>
                </a:solidFill>
              </a:rPr>
              <a:t>is </a:t>
            </a:r>
            <a:r>
              <a:rPr lang="en-US" sz="2400" b="1" dirty="0" smtClean="0">
                <a:solidFill>
                  <a:schemeClr val="tx1"/>
                </a:solidFill>
              </a:rPr>
              <a:t>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91" name="Curved Connector 390"/>
          <p:cNvCxnSpPr/>
          <p:nvPr/>
        </p:nvCxnSpPr>
        <p:spPr>
          <a:xfrm rot="16200000" flipV="1">
            <a:off x="16139689" y="3227619"/>
            <a:ext cx="1109312" cy="866212"/>
          </a:xfrm>
          <a:prstGeom prst="curvedConnector3">
            <a:avLst>
              <a:gd name="adj1" fmla="val 32946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urved Connector 390"/>
          <p:cNvCxnSpPr>
            <a:endCxn id="656" idx="7"/>
          </p:cNvCxnSpPr>
          <p:nvPr/>
        </p:nvCxnSpPr>
        <p:spPr>
          <a:xfrm rot="5400000">
            <a:off x="12890037" y="3148149"/>
            <a:ext cx="1768883" cy="91968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Oval 417"/>
          <p:cNvSpPr/>
          <p:nvPr/>
        </p:nvSpPr>
        <p:spPr>
          <a:xfrm>
            <a:off x="14081919" y="4084637"/>
            <a:ext cx="4140814" cy="164592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“Low battery voltage” message displayed?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0" name="Curved Connector 419"/>
          <p:cNvCxnSpPr/>
          <p:nvPr/>
        </p:nvCxnSpPr>
        <p:spPr>
          <a:xfrm rot="16200000" flipV="1">
            <a:off x="15553642" y="8518293"/>
            <a:ext cx="1207163" cy="57379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Oval 425"/>
          <p:cNvSpPr/>
          <p:nvPr/>
        </p:nvSpPr>
        <p:spPr>
          <a:xfrm>
            <a:off x="13264710" y="1112837"/>
            <a:ext cx="5236809" cy="2035185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solar panels delivering sufficient energy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d</a:t>
            </a:r>
            <a:r>
              <a:rPr lang="en-US" sz="2400" b="1" dirty="0" smtClean="0">
                <a:solidFill>
                  <a:schemeClr val="tx1"/>
                </a:solidFill>
              </a:rPr>
              <a:t>uring the day?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8" name="Curved Connector 427"/>
          <p:cNvCxnSpPr>
            <a:stCxn id="419" idx="0"/>
            <a:endCxn id="418" idx="4"/>
          </p:cNvCxnSpPr>
          <p:nvPr/>
        </p:nvCxnSpPr>
        <p:spPr>
          <a:xfrm rot="16200000" flipV="1">
            <a:off x="16054383" y="5828500"/>
            <a:ext cx="960120" cy="76423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16656329" y="5761037"/>
            <a:ext cx="854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437" name="Oval 436"/>
          <p:cNvSpPr/>
          <p:nvPr/>
        </p:nvSpPr>
        <p:spPr>
          <a:xfrm>
            <a:off x="19034919" y="3233360"/>
            <a:ext cx="4680000" cy="234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Check circuit breaker at households  and try reducing load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cxnSp>
        <p:nvCxnSpPr>
          <p:cNvPr id="439" name="Curved Connector 438"/>
          <p:cNvCxnSpPr>
            <a:stCxn id="419" idx="7"/>
            <a:endCxn id="437" idx="4"/>
          </p:cNvCxnSpPr>
          <p:nvPr/>
        </p:nvCxnSpPr>
        <p:spPr>
          <a:xfrm rot="5400000" flipH="1" flipV="1">
            <a:off x="19300418" y="4870606"/>
            <a:ext cx="1371747" cy="277725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urved Connector 444"/>
          <p:cNvCxnSpPr>
            <a:stCxn id="437" idx="7"/>
            <a:endCxn id="446" idx="5"/>
          </p:cNvCxnSpPr>
          <p:nvPr/>
        </p:nvCxnSpPr>
        <p:spPr>
          <a:xfrm rot="5400000" flipH="1" flipV="1">
            <a:off x="23167750" y="1901432"/>
            <a:ext cx="1536412" cy="181281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/>
          <p:cNvSpPr/>
          <p:nvPr/>
        </p:nvSpPr>
        <p:spPr>
          <a:xfrm>
            <a:off x="20939918" y="503237"/>
            <a:ext cx="4572000" cy="180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Reduce loads and use only priority devices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99" name="Oval 498"/>
          <p:cNvSpPr/>
          <p:nvPr/>
        </p:nvSpPr>
        <p:spPr>
          <a:xfrm>
            <a:off x="12862719" y="22372637"/>
            <a:ext cx="5486400" cy="161871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 solar panels clean?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05" name="Oval 504"/>
          <p:cNvSpPr/>
          <p:nvPr/>
        </p:nvSpPr>
        <p:spPr>
          <a:xfrm>
            <a:off x="4175919" y="24341358"/>
            <a:ext cx="5029200" cy="1687739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Remove shade from </a:t>
            </a:r>
            <a:r>
              <a:rPr lang="en-US" sz="2400" b="1" dirty="0" smtClean="0">
                <a:solidFill>
                  <a:schemeClr val="tx1"/>
                </a:solidFill>
              </a:rPr>
              <a:t>trees and </a:t>
            </a:r>
            <a:r>
              <a:rPr lang="en-US" sz="2400" b="1" dirty="0">
                <a:solidFill>
                  <a:schemeClr val="tx1"/>
                </a:solidFill>
              </a:rPr>
              <a:t>other </a:t>
            </a:r>
            <a:r>
              <a:rPr lang="en-US" sz="2400" b="1" dirty="0" smtClean="0">
                <a:solidFill>
                  <a:schemeClr val="tx1"/>
                </a:solidFill>
              </a:rPr>
              <a:t>obstructions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10" name="Oval 509"/>
          <p:cNvSpPr/>
          <p:nvPr/>
        </p:nvSpPr>
        <p:spPr>
          <a:xfrm>
            <a:off x="8825715" y="24890332"/>
            <a:ext cx="4875204" cy="1939075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panels from dust and other obstacles using water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20" name="Curved Connector 519"/>
          <p:cNvCxnSpPr/>
          <p:nvPr/>
        </p:nvCxnSpPr>
        <p:spPr>
          <a:xfrm rot="5400000">
            <a:off x="7793078" y="23736144"/>
            <a:ext cx="1069466" cy="6208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urved Connector 524"/>
          <p:cNvCxnSpPr>
            <a:stCxn id="499" idx="3"/>
            <a:endCxn id="510" idx="7"/>
          </p:cNvCxnSpPr>
          <p:nvPr/>
        </p:nvCxnSpPr>
        <p:spPr>
          <a:xfrm rot="5400000">
            <a:off x="12616571" y="24124689"/>
            <a:ext cx="1420005" cy="67922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Curved Connector 548"/>
          <p:cNvCxnSpPr>
            <a:endCxn id="347" idx="0"/>
          </p:cNvCxnSpPr>
          <p:nvPr/>
        </p:nvCxnSpPr>
        <p:spPr>
          <a:xfrm rot="5400000">
            <a:off x="27799007" y="23447866"/>
            <a:ext cx="1067369" cy="74457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28705040" y="23563414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8561827" y="2376792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66" name="TextBox 565"/>
          <p:cNvSpPr txBox="1"/>
          <p:nvPr/>
        </p:nvSpPr>
        <p:spPr>
          <a:xfrm>
            <a:off x="16059332" y="28294760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cxnSp>
        <p:nvCxnSpPr>
          <p:cNvPr id="569" name="Shape 341"/>
          <p:cNvCxnSpPr>
            <a:stCxn id="335" idx="0"/>
            <a:endCxn id="606" idx="2"/>
          </p:cNvCxnSpPr>
          <p:nvPr/>
        </p:nvCxnSpPr>
        <p:spPr>
          <a:xfrm rot="5400000" flipH="1" flipV="1">
            <a:off x="6116478" y="13162480"/>
            <a:ext cx="1466969" cy="210958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Curved Connector 618"/>
          <p:cNvCxnSpPr/>
          <p:nvPr/>
        </p:nvCxnSpPr>
        <p:spPr>
          <a:xfrm rot="16200000" flipV="1">
            <a:off x="23956395" y="10215035"/>
            <a:ext cx="975758" cy="479446"/>
          </a:xfrm>
          <a:prstGeom prst="curvedConnector3">
            <a:avLst>
              <a:gd name="adj1" fmla="val 33843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urved Connector 626"/>
          <p:cNvCxnSpPr/>
          <p:nvPr/>
        </p:nvCxnSpPr>
        <p:spPr>
          <a:xfrm rot="5400000" flipH="1" flipV="1">
            <a:off x="24971419" y="6072937"/>
            <a:ext cx="522099" cy="126989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Oval 659"/>
          <p:cNvSpPr/>
          <p:nvPr/>
        </p:nvSpPr>
        <p:spPr>
          <a:xfrm>
            <a:off x="30769719" y="9464357"/>
            <a:ext cx="566928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Voltage (220 V) at all households connected on the same distribution branch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61" name="Oval 660"/>
          <p:cNvSpPr/>
          <p:nvPr/>
        </p:nvSpPr>
        <p:spPr>
          <a:xfrm>
            <a:off x="34610199" y="7102157"/>
            <a:ext cx="667512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1. Check for broken cable and reconnect</a:t>
            </a:r>
          </a:p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2. Check for too many electricity connections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65" name="Curved Connector 664"/>
          <p:cNvCxnSpPr>
            <a:endCxn id="661" idx="3"/>
          </p:cNvCxnSpPr>
          <p:nvPr/>
        </p:nvCxnSpPr>
        <p:spPr>
          <a:xfrm flipV="1">
            <a:off x="34596055" y="8819233"/>
            <a:ext cx="991693" cy="80111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urved Connector 679"/>
          <p:cNvCxnSpPr>
            <a:stCxn id="523" idx="0"/>
            <a:endCxn id="660" idx="4"/>
          </p:cNvCxnSpPr>
          <p:nvPr/>
        </p:nvCxnSpPr>
        <p:spPr>
          <a:xfrm rot="16200000" flipV="1">
            <a:off x="33278203" y="11802193"/>
            <a:ext cx="1066800" cy="41448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2" name="TextBox 681"/>
          <p:cNvSpPr txBox="1"/>
          <p:nvPr/>
        </p:nvSpPr>
        <p:spPr>
          <a:xfrm>
            <a:off x="32903319" y="117808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675" name="Curved Connector 674"/>
          <p:cNvCxnSpPr/>
          <p:nvPr/>
        </p:nvCxnSpPr>
        <p:spPr>
          <a:xfrm rot="5400000" flipH="1" flipV="1">
            <a:off x="30533499" y="14074457"/>
            <a:ext cx="1219200" cy="5943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Curved Connector 728"/>
          <p:cNvCxnSpPr/>
          <p:nvPr/>
        </p:nvCxnSpPr>
        <p:spPr>
          <a:xfrm rot="16200000" flipH="1">
            <a:off x="2374264" y="24802195"/>
            <a:ext cx="3237067" cy="192905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" name="Oval 615"/>
          <p:cNvSpPr/>
          <p:nvPr/>
        </p:nvSpPr>
        <p:spPr>
          <a:xfrm>
            <a:off x="25740519" y="5456237"/>
            <a:ext cx="4480560" cy="228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circuit breaker switch to households at power house 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17" name="Oval 616"/>
          <p:cNvSpPr/>
          <p:nvPr/>
        </p:nvSpPr>
        <p:spPr>
          <a:xfrm>
            <a:off x="29931519" y="2895917"/>
            <a:ext cx="420624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battery and inverters operating well?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3" name="Oval 622"/>
          <p:cNvSpPr/>
          <p:nvPr/>
        </p:nvSpPr>
        <p:spPr>
          <a:xfrm>
            <a:off x="25892919" y="3374438"/>
            <a:ext cx="3880055" cy="1280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Turn circuit breaker switch 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6" name="Oval 625"/>
          <p:cNvSpPr/>
          <p:nvPr/>
        </p:nvSpPr>
        <p:spPr>
          <a:xfrm>
            <a:off x="26822559" y="1265237"/>
            <a:ext cx="4480560" cy="1371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Circuit breaker switch switched OFF again?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31" name="Curved Connector 630"/>
          <p:cNvCxnSpPr>
            <a:endCxn id="660" idx="2"/>
          </p:cNvCxnSpPr>
          <p:nvPr/>
        </p:nvCxnSpPr>
        <p:spPr>
          <a:xfrm>
            <a:off x="29504799" y="10104437"/>
            <a:ext cx="1264920" cy="3657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TextBox 632"/>
          <p:cNvSpPr txBox="1"/>
          <p:nvPr/>
        </p:nvSpPr>
        <p:spPr>
          <a:xfrm>
            <a:off x="27035919" y="4846637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636" name="Shape 635"/>
          <p:cNvCxnSpPr>
            <a:stCxn id="623" idx="0"/>
            <a:endCxn id="626" idx="4"/>
          </p:cNvCxnSpPr>
          <p:nvPr/>
        </p:nvCxnSpPr>
        <p:spPr>
          <a:xfrm rot="5400000" flipH="1" flipV="1">
            <a:off x="28079093" y="2390692"/>
            <a:ext cx="737601" cy="122989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1" name="TextBox 640"/>
          <p:cNvSpPr txBox="1"/>
          <p:nvPr/>
        </p:nvSpPr>
        <p:spPr>
          <a:xfrm>
            <a:off x="31949472" y="884237"/>
            <a:ext cx="94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46" name="Oval 645"/>
          <p:cNvSpPr/>
          <p:nvPr/>
        </p:nvSpPr>
        <p:spPr>
          <a:xfrm>
            <a:off x="33575354" y="46037"/>
            <a:ext cx="6858000" cy="264901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1. Check for short circuited wiring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and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2. Check overload at customers and try reducing load </a:t>
            </a:r>
          </a:p>
        </p:txBody>
      </p:sp>
      <p:cxnSp>
        <p:nvCxnSpPr>
          <p:cNvPr id="648" name="Shape 635"/>
          <p:cNvCxnSpPr>
            <a:stCxn id="626" idx="6"/>
            <a:endCxn id="646" idx="2"/>
          </p:cNvCxnSpPr>
          <p:nvPr/>
        </p:nvCxnSpPr>
        <p:spPr>
          <a:xfrm flipV="1">
            <a:off x="31303119" y="1370546"/>
            <a:ext cx="2272235" cy="58049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urved Connector 649"/>
          <p:cNvCxnSpPr>
            <a:stCxn id="616" idx="0"/>
            <a:endCxn id="623" idx="4"/>
          </p:cNvCxnSpPr>
          <p:nvPr/>
        </p:nvCxnSpPr>
        <p:spPr>
          <a:xfrm rot="16200000" flipV="1">
            <a:off x="27506054" y="4981492"/>
            <a:ext cx="801639" cy="14785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2" name="TextBox 651"/>
          <p:cNvSpPr txBox="1"/>
          <p:nvPr/>
        </p:nvSpPr>
        <p:spPr>
          <a:xfrm>
            <a:off x="33131919" y="2027237"/>
            <a:ext cx="83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738" name="TextBox 737"/>
          <p:cNvSpPr txBox="1"/>
          <p:nvPr/>
        </p:nvSpPr>
        <p:spPr>
          <a:xfrm>
            <a:off x="35951319" y="46180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745" name="Curved Connector 744"/>
          <p:cNvCxnSpPr>
            <a:stCxn id="616" idx="7"/>
            <a:endCxn id="617" idx="3"/>
          </p:cNvCxnSpPr>
          <p:nvPr/>
        </p:nvCxnSpPr>
        <p:spPr>
          <a:xfrm rot="5400000" flipH="1" flipV="1">
            <a:off x="29311104" y="4554610"/>
            <a:ext cx="1490216" cy="98259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Curved Connector 760"/>
          <p:cNvCxnSpPr>
            <a:stCxn id="502" idx="1"/>
            <a:endCxn id="490" idx="4"/>
          </p:cNvCxnSpPr>
          <p:nvPr/>
        </p:nvCxnSpPr>
        <p:spPr>
          <a:xfrm rot="10800000">
            <a:off x="10157620" y="10714038"/>
            <a:ext cx="2102910" cy="1153685"/>
          </a:xfrm>
          <a:prstGeom prst="curvedConnector2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6" name="TextBox 575"/>
          <p:cNvSpPr txBox="1"/>
          <p:nvPr/>
        </p:nvSpPr>
        <p:spPr>
          <a:xfrm>
            <a:off x="11669844" y="15432384"/>
            <a:ext cx="16920000" cy="707886"/>
          </a:xfrm>
          <a:prstGeom prst="rect">
            <a:avLst/>
          </a:prstGeom>
          <a:gradFill flip="none" rotWithShape="1">
            <a:gsLst>
              <a:gs pos="100000">
                <a:srgbClr val="FF0000"/>
              </a:gs>
              <a:gs pos="40000">
                <a:srgbClr val="C000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TROUBLESHOOTING AND MAINTENANCE GUIDE FOR VILLAGE SOLAR SYSTEMS</a:t>
            </a:r>
          </a:p>
        </p:txBody>
      </p:sp>
      <p:pic>
        <p:nvPicPr>
          <p:cNvPr id="577" name="Picture 17" descr="http://www.ted-biogas.org/assets/images/logos/gizlogo-standard-rgb-7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92959" y="15984447"/>
            <a:ext cx="1620000" cy="1620000"/>
          </a:xfrm>
          <a:prstGeom prst="rect">
            <a:avLst/>
          </a:prstGeom>
          <a:noFill/>
        </p:spPr>
      </p:pic>
      <p:sp>
        <p:nvSpPr>
          <p:cNvPr id="380" name="TextBox 379"/>
          <p:cNvSpPr txBox="1"/>
          <p:nvPr/>
        </p:nvSpPr>
        <p:spPr>
          <a:xfrm>
            <a:off x="16385246" y="84280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389" name="TextBox 388"/>
          <p:cNvSpPr txBox="1"/>
          <p:nvPr/>
        </p:nvSpPr>
        <p:spPr>
          <a:xfrm>
            <a:off x="19415919" y="5709662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74" name="TextBox 473"/>
          <p:cNvSpPr txBox="1"/>
          <p:nvPr/>
        </p:nvSpPr>
        <p:spPr>
          <a:xfrm>
            <a:off x="28940919" y="4739150"/>
            <a:ext cx="753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grpSp>
        <p:nvGrpSpPr>
          <p:cNvPr id="19" name="Group 629"/>
          <p:cNvGrpSpPr/>
          <p:nvPr/>
        </p:nvGrpSpPr>
        <p:grpSpPr>
          <a:xfrm>
            <a:off x="23073519" y="7132637"/>
            <a:ext cx="3442683" cy="2733019"/>
            <a:chOff x="22159119" y="6523037"/>
            <a:chExt cx="3442683" cy="2733019"/>
          </a:xfrm>
        </p:grpSpPr>
        <p:grpSp>
          <p:nvGrpSpPr>
            <p:cNvPr id="20" name="Group 528"/>
            <p:cNvGrpSpPr/>
            <p:nvPr/>
          </p:nvGrpSpPr>
          <p:grpSpPr>
            <a:xfrm>
              <a:off x="22159119" y="6599240"/>
              <a:ext cx="3442683" cy="2656816"/>
              <a:chOff x="25945778" y="14557846"/>
              <a:chExt cx="2604607" cy="3119932"/>
            </a:xfrm>
          </p:grpSpPr>
          <p:grpSp>
            <p:nvGrpSpPr>
              <p:cNvPr id="21" name="Group 262"/>
              <p:cNvGrpSpPr/>
              <p:nvPr/>
            </p:nvGrpSpPr>
            <p:grpSpPr>
              <a:xfrm>
                <a:off x="25945778" y="14557846"/>
                <a:ext cx="2604607" cy="2673185"/>
                <a:chOff x="1127919" y="3856037"/>
                <a:chExt cx="12953998" cy="10058400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8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69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8" y="7589833"/>
                  <a:ext cx="2167351" cy="216735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7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74" name="Straight Connector 273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81112" y="7132637"/>
                  <a:ext cx="2819400" cy="10668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 flipV="1">
                  <a:off x="1585119" y="9494837"/>
                  <a:ext cx="3276600" cy="1143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7" name="TextBox 306"/>
              <p:cNvSpPr txBox="1"/>
              <p:nvPr/>
            </p:nvSpPr>
            <p:spPr>
              <a:xfrm>
                <a:off x="26359681" y="17063354"/>
                <a:ext cx="1661208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All customers</a:t>
                </a:r>
                <a:endParaRPr lang="en-US" sz="2800" b="1" dirty="0"/>
              </a:p>
            </p:txBody>
          </p:sp>
        </p:grpSp>
        <p:pic>
          <p:nvPicPr>
            <p:cNvPr id="369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4650002" y="6617690"/>
              <a:ext cx="533400" cy="533400"/>
            </a:xfrm>
            <a:prstGeom prst="rect">
              <a:avLst/>
            </a:prstGeom>
            <a:noFill/>
          </p:spPr>
        </p:pic>
        <p:pic>
          <p:nvPicPr>
            <p:cNvPr id="37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235319" y="6523037"/>
              <a:ext cx="533400" cy="533400"/>
            </a:xfrm>
            <a:prstGeom prst="rect">
              <a:avLst/>
            </a:prstGeom>
            <a:noFill/>
          </p:spPr>
        </p:pic>
      </p:grpSp>
      <p:grpSp>
        <p:nvGrpSpPr>
          <p:cNvPr id="22" name="Group 631"/>
          <p:cNvGrpSpPr/>
          <p:nvPr/>
        </p:nvGrpSpPr>
        <p:grpSpPr>
          <a:xfrm>
            <a:off x="27188322" y="8390120"/>
            <a:ext cx="3293547" cy="3228138"/>
            <a:chOff x="27569318" y="8618720"/>
            <a:chExt cx="3293547" cy="3228138"/>
          </a:xfrm>
        </p:grpSpPr>
        <p:grpSp>
          <p:nvGrpSpPr>
            <p:cNvPr id="23" name="Group 527"/>
            <p:cNvGrpSpPr/>
            <p:nvPr/>
          </p:nvGrpSpPr>
          <p:grpSpPr>
            <a:xfrm>
              <a:off x="27569318" y="8921508"/>
              <a:ext cx="3293547" cy="2925350"/>
              <a:chOff x="23175798" y="14559761"/>
              <a:chExt cx="2604608" cy="3435275"/>
            </a:xfrm>
          </p:grpSpPr>
          <p:grpSp>
            <p:nvGrpSpPr>
              <p:cNvPr id="24" name="Group 234"/>
              <p:cNvGrpSpPr/>
              <p:nvPr/>
            </p:nvGrpSpPr>
            <p:grpSpPr>
              <a:xfrm>
                <a:off x="23175798" y="14559761"/>
                <a:ext cx="2604608" cy="2712497"/>
                <a:chOff x="1127919" y="3856037"/>
                <a:chExt cx="12953998" cy="10058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44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5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46" name="Straight Connector 245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flipV="1">
                  <a:off x="7681119" y="7132637"/>
                  <a:ext cx="2819400" cy="1066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1727319" y="9461231"/>
                  <a:ext cx="3236821" cy="9954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6" name="TextBox 305"/>
              <p:cNvSpPr txBox="1"/>
              <p:nvPr/>
            </p:nvSpPr>
            <p:spPr>
              <a:xfrm>
                <a:off x="23272516" y="17380612"/>
                <a:ext cx="2085045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Some customers</a:t>
                </a:r>
                <a:endParaRPr lang="en-US" sz="2800" b="1" dirty="0"/>
              </a:p>
            </p:txBody>
          </p:sp>
        </p:grpSp>
        <p:pic>
          <p:nvPicPr>
            <p:cNvPr id="378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999334" y="8618720"/>
              <a:ext cx="749011" cy="749011"/>
            </a:xfrm>
            <a:prstGeom prst="rect">
              <a:avLst/>
            </a:prstGeom>
            <a:noFill/>
          </p:spPr>
        </p:pic>
        <p:pic>
          <p:nvPicPr>
            <p:cNvPr id="38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858064" y="10316986"/>
              <a:ext cx="701851" cy="701851"/>
            </a:xfrm>
            <a:prstGeom prst="rect">
              <a:avLst/>
            </a:prstGeom>
            <a:noFill/>
          </p:spPr>
        </p:pic>
      </p:grpSp>
      <p:grpSp>
        <p:nvGrpSpPr>
          <p:cNvPr id="25" name="Group 633"/>
          <p:cNvGrpSpPr/>
          <p:nvPr/>
        </p:nvGrpSpPr>
        <p:grpSpPr>
          <a:xfrm>
            <a:off x="27950319" y="12272642"/>
            <a:ext cx="3124200" cy="3003215"/>
            <a:chOff x="28035585" y="12653642"/>
            <a:chExt cx="3124200" cy="3003215"/>
          </a:xfrm>
        </p:grpSpPr>
        <p:grpSp>
          <p:nvGrpSpPr>
            <p:cNvPr id="26" name="Group 581"/>
            <p:cNvGrpSpPr/>
            <p:nvPr/>
          </p:nvGrpSpPr>
          <p:grpSpPr>
            <a:xfrm>
              <a:off x="28102719" y="12923837"/>
              <a:ext cx="3057066" cy="2733020"/>
              <a:chOff x="28102719" y="13838237"/>
              <a:chExt cx="3057066" cy="2733020"/>
            </a:xfrm>
          </p:grpSpPr>
          <p:cxnSp>
            <p:nvCxnSpPr>
              <p:cNvPr id="212" name="Straight Connector 21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930541" y="14633555"/>
                <a:ext cx="576000" cy="510365"/>
              </a:xfrm>
              <a:prstGeom prst="rect">
                <a:avLst/>
              </a:prstGeom>
              <a:solidFill>
                <a:schemeClr val="bg1"/>
              </a:solidFill>
            </p:spPr>
          </p:pic>
          <p:cxnSp>
            <p:nvCxnSpPr>
              <p:cNvPr id="199" name="Straight Connector 198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extBox 304"/>
              <p:cNvSpPr txBox="1"/>
              <p:nvPr/>
            </p:nvSpPr>
            <p:spPr>
              <a:xfrm>
                <a:off x="28576348" y="16048037"/>
                <a:ext cx="2278637" cy="5232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One customer</a:t>
                </a:r>
                <a:endParaRPr lang="en-US" sz="2800" b="1" dirty="0"/>
              </a:p>
            </p:txBody>
          </p:sp>
          <p:pic>
            <p:nvPicPr>
              <p:cNvPr id="55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0617319" y="14447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3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6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7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</p:grpSp>
        <p:pic>
          <p:nvPicPr>
            <p:cNvPr id="387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35585" y="126952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9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318428" y="12653642"/>
              <a:ext cx="757301" cy="757301"/>
            </a:xfrm>
            <a:prstGeom prst="rect">
              <a:avLst/>
            </a:prstGeom>
            <a:noFill/>
          </p:spPr>
        </p:pic>
      </p:grpSp>
      <p:pic>
        <p:nvPicPr>
          <p:cNvPr id="331" name="Picture 2" descr="C:\Robert Schultz GIZ\MHPP2\Pictures\Logos\Logo ESD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4119" y="16202670"/>
            <a:ext cx="1080000" cy="103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767"/>
          <p:cNvGrpSpPr/>
          <p:nvPr/>
        </p:nvGrpSpPr>
        <p:grpSpPr>
          <a:xfrm>
            <a:off x="2628984" y="27324497"/>
            <a:ext cx="8633535" cy="2210940"/>
            <a:chOff x="27714976" y="27857897"/>
            <a:chExt cx="8633535" cy="2210940"/>
          </a:xfrm>
        </p:grpSpPr>
        <p:grpSp>
          <p:nvGrpSpPr>
            <p:cNvPr id="29" name="Group 460"/>
            <p:cNvGrpSpPr/>
            <p:nvPr/>
          </p:nvGrpSpPr>
          <p:grpSpPr>
            <a:xfrm>
              <a:off x="27714976" y="27857897"/>
              <a:ext cx="2124877" cy="2210940"/>
              <a:chOff x="34545982" y="21382037"/>
              <a:chExt cx="2124877" cy="2210940"/>
            </a:xfrm>
          </p:grpSpPr>
          <p:pic>
            <p:nvPicPr>
              <p:cNvPr id="459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4784800" y="21382037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460" name="TextBox 459"/>
              <p:cNvSpPr txBox="1"/>
              <p:nvPr/>
            </p:nvSpPr>
            <p:spPr>
              <a:xfrm>
                <a:off x="34545982" y="23038979"/>
                <a:ext cx="21248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29533144" y="28028062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sp>
        <p:nvSpPr>
          <p:cNvPr id="361" name="TextBox 360"/>
          <p:cNvSpPr txBox="1"/>
          <p:nvPr/>
        </p:nvSpPr>
        <p:spPr>
          <a:xfrm>
            <a:off x="35646519" y="8961437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Less than 220 V</a:t>
            </a:r>
            <a:endParaRPr lang="en-US" sz="3200" dirty="0"/>
          </a:p>
        </p:txBody>
      </p:sp>
      <p:grpSp>
        <p:nvGrpSpPr>
          <p:cNvPr id="30" name="Group 663"/>
          <p:cNvGrpSpPr/>
          <p:nvPr/>
        </p:nvGrpSpPr>
        <p:grpSpPr>
          <a:xfrm>
            <a:off x="33598016" y="5194118"/>
            <a:ext cx="8601703" cy="2177686"/>
            <a:chOff x="33963376" y="4956089"/>
            <a:chExt cx="8601703" cy="2177686"/>
          </a:xfrm>
        </p:grpSpPr>
        <p:grpSp>
          <p:nvGrpSpPr>
            <p:cNvPr id="31" name="Group 738"/>
            <p:cNvGrpSpPr/>
            <p:nvPr/>
          </p:nvGrpSpPr>
          <p:grpSpPr>
            <a:xfrm>
              <a:off x="33963376" y="4956089"/>
              <a:ext cx="2124877" cy="2177686"/>
              <a:chOff x="1554935" y="9453807"/>
              <a:chExt cx="2302543" cy="2303406"/>
            </a:xfrm>
            <a:solidFill>
              <a:srgbClr val="FFC000"/>
            </a:solidFill>
          </p:grpSpPr>
          <p:pic>
            <p:nvPicPr>
              <p:cNvPr id="740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813719" y="945380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741" name="TextBox 740"/>
              <p:cNvSpPr txBox="1"/>
              <p:nvPr/>
            </p:nvSpPr>
            <p:spPr>
              <a:xfrm>
                <a:off x="1554935" y="11171232"/>
                <a:ext cx="2302543" cy="585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367" name="TextBox 366"/>
            <p:cNvSpPr txBox="1"/>
            <p:nvPr/>
          </p:nvSpPr>
          <p:spPr>
            <a:xfrm>
              <a:off x="35749712" y="5151438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cxnSp>
        <p:nvCxnSpPr>
          <p:cNvPr id="397" name="Curved Connector 396"/>
          <p:cNvCxnSpPr>
            <a:stCxn id="660" idx="0"/>
            <a:endCxn id="741" idx="2"/>
          </p:cNvCxnSpPr>
          <p:nvPr/>
        </p:nvCxnSpPr>
        <p:spPr>
          <a:xfrm rot="5400000" flipH="1" flipV="1">
            <a:off x="33086131" y="7890033"/>
            <a:ext cx="2092553" cy="105609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TextBox 398"/>
          <p:cNvSpPr txBox="1"/>
          <p:nvPr/>
        </p:nvSpPr>
        <p:spPr>
          <a:xfrm>
            <a:off x="32462769" y="8008931"/>
            <a:ext cx="113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220 V</a:t>
            </a:r>
            <a:endParaRPr lang="en-US" sz="3200" dirty="0"/>
          </a:p>
        </p:txBody>
      </p:sp>
      <p:sp>
        <p:nvSpPr>
          <p:cNvPr id="402" name="Oval 401"/>
          <p:cNvSpPr/>
          <p:nvPr/>
        </p:nvSpPr>
        <p:spPr>
          <a:xfrm>
            <a:off x="35113119" y="2865437"/>
            <a:ext cx="304002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loose or broken </a:t>
            </a:r>
            <a:r>
              <a:rPr lang="en-US" sz="2400" b="1" dirty="0">
                <a:solidFill>
                  <a:schemeClr val="tx1"/>
                </a:solidFill>
              </a:rPr>
              <a:t>cables? </a:t>
            </a:r>
          </a:p>
        </p:txBody>
      </p:sp>
      <p:sp>
        <p:nvSpPr>
          <p:cNvPr id="440" name="Oval 439"/>
          <p:cNvSpPr/>
          <p:nvPr/>
        </p:nvSpPr>
        <p:spPr>
          <a:xfrm>
            <a:off x="1035016" y="22296543"/>
            <a:ext cx="6120000" cy="19800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any of the solar panels broken or show brown and white spots under the glass?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12710319" y="238204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grpSp>
        <p:nvGrpSpPr>
          <p:cNvPr id="739" name="Group 703"/>
          <p:cNvGrpSpPr/>
          <p:nvPr/>
        </p:nvGrpSpPr>
        <p:grpSpPr>
          <a:xfrm>
            <a:off x="2651919" y="12009437"/>
            <a:ext cx="8660519" cy="2306598"/>
            <a:chOff x="1197375" y="5532437"/>
            <a:chExt cx="8660519" cy="2306598"/>
          </a:xfrm>
        </p:grpSpPr>
        <p:grpSp>
          <p:nvGrpSpPr>
            <p:cNvPr id="743" name="Group 577"/>
            <p:cNvGrpSpPr/>
            <p:nvPr/>
          </p:nvGrpSpPr>
          <p:grpSpPr>
            <a:xfrm>
              <a:off x="1197375" y="5532437"/>
              <a:ext cx="2124877" cy="2306598"/>
              <a:chOff x="1567566" y="9418637"/>
              <a:chExt cx="2124877" cy="2306598"/>
            </a:xfrm>
          </p:grpSpPr>
          <p:pic>
            <p:nvPicPr>
              <p:cNvPr id="1026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719966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575" name="TextBox 574"/>
              <p:cNvSpPr txBox="1"/>
              <p:nvPr/>
            </p:nvSpPr>
            <p:spPr>
              <a:xfrm>
                <a:off x="1567566" y="11171237"/>
                <a:ext cx="21248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606" name="TextBox 605"/>
            <p:cNvSpPr txBox="1"/>
            <p:nvPr/>
          </p:nvSpPr>
          <p:spPr>
            <a:xfrm>
              <a:off x="3042527" y="5837237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sp>
        <p:nvSpPr>
          <p:cNvPr id="656" name="Oval 655"/>
          <p:cNvSpPr/>
          <p:nvPr/>
        </p:nvSpPr>
        <p:spPr>
          <a:xfrm>
            <a:off x="7681119" y="3856038"/>
            <a:ext cx="6600077" cy="434557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indent="-7938" algn="ctr"/>
            <a:endParaRPr lang="en-US" sz="2400" b="1" dirty="0" smtClean="0">
              <a:solidFill>
                <a:schemeClr val="tx1"/>
              </a:solidFill>
            </a:endParaRPr>
          </a:p>
          <a:p>
            <a:pPr marL="7938" indent="-7938" algn="ctr"/>
            <a:r>
              <a:rPr lang="en-US" sz="2400" b="1" dirty="0" smtClean="0">
                <a:solidFill>
                  <a:schemeClr val="tx1"/>
                </a:solidFill>
              </a:rPr>
              <a:t>1. Check all cables at solar system</a:t>
            </a:r>
          </a:p>
          <a:p>
            <a:pPr marL="7938" indent="-7938" algn="ctr"/>
            <a:r>
              <a:rPr lang="en-US" sz="2400" b="1" dirty="0" smtClean="0">
                <a:solidFill>
                  <a:schemeClr val="tx1"/>
                </a:solidFill>
              </a:rPr>
              <a:t>2. Switch off all loads until battery is fully recovered</a:t>
            </a:r>
          </a:p>
          <a:p>
            <a:pPr marL="7938" indent="-7938" algn="ctr"/>
            <a:endParaRPr lang="en-US" sz="2400" b="1" dirty="0">
              <a:solidFill>
                <a:schemeClr val="tx1"/>
              </a:solidFill>
            </a:endParaRPr>
          </a:p>
          <a:p>
            <a:pPr marL="7938" indent="-7938" algn="ctr"/>
            <a:r>
              <a:rPr lang="en-US" sz="2000" b="1" dirty="0" smtClean="0">
                <a:solidFill>
                  <a:schemeClr val="tx1"/>
                </a:solidFill>
              </a:rPr>
              <a:t>Note: “Low battery voltage” indicates that battery is not sufficiently charged. Fully charging the battery may take a few days.</a:t>
            </a:r>
          </a:p>
        </p:txBody>
      </p:sp>
      <p:sp>
        <p:nvSpPr>
          <p:cNvPr id="642" name="Cloud Callout 641"/>
          <p:cNvSpPr/>
          <p:nvPr/>
        </p:nvSpPr>
        <p:spPr>
          <a:xfrm>
            <a:off x="36904823" y="8961437"/>
            <a:ext cx="5508415" cy="5340145"/>
          </a:xfrm>
          <a:prstGeom prst="cloudCallout">
            <a:avLst>
              <a:gd name="adj1" fmla="val -77367"/>
              <a:gd name="adj2" fmla="val 2144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4" name="Group 45"/>
          <p:cNvGrpSpPr/>
          <p:nvPr/>
        </p:nvGrpSpPr>
        <p:grpSpPr>
          <a:xfrm>
            <a:off x="40138608" y="8732837"/>
            <a:ext cx="2365911" cy="1752600"/>
            <a:chOff x="25424606" y="7228681"/>
            <a:chExt cx="3276600" cy="2410672"/>
          </a:xfrm>
        </p:grpSpPr>
        <p:grpSp>
          <p:nvGrpSpPr>
            <p:cNvPr id="805" name="Group 8"/>
            <p:cNvGrpSpPr/>
            <p:nvPr/>
          </p:nvGrpSpPr>
          <p:grpSpPr>
            <a:xfrm>
              <a:off x="25424606" y="7381086"/>
              <a:ext cx="3276600" cy="2258267"/>
              <a:chOff x="28102719" y="13838237"/>
              <a:chExt cx="3057066" cy="2100383"/>
            </a:xfrm>
          </p:grpSpPr>
          <p:cxnSp>
            <p:nvCxnSpPr>
              <p:cNvPr id="592" name="Straight Connector 59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594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17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Straight Connector 601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Straight Connector 602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Straight Connector 603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Connector 604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Straight Connector 26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Straight Connector 609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5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0617318" y="14447837"/>
                <a:ext cx="542467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18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0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1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880081" y="14683380"/>
                <a:ext cx="558200" cy="504182"/>
              </a:xfrm>
              <a:prstGeom prst="rect">
                <a:avLst/>
              </a:prstGeom>
              <a:noFill/>
              <a:effectLst/>
            </p:spPr>
          </p:pic>
        </p:grpSp>
        <p:pic>
          <p:nvPicPr>
            <p:cNvPr id="589" name="Picture 2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881806" y="88288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1" name="Picture 2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500806" y="72286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9" name="TextBox 6"/>
          <p:cNvSpPr txBox="1"/>
          <p:nvPr/>
        </p:nvSpPr>
        <p:spPr>
          <a:xfrm>
            <a:off x="37130569" y="10409237"/>
            <a:ext cx="50635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</a:pPr>
            <a:r>
              <a:rPr lang="en-US" sz="1800" b="1" dirty="0" smtClean="0"/>
              <a:t>Check and fix electricity in one house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Unplug all devices and switch circuit breaker ON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Check voltage at main connection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Check voltage at all sockets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Plug on the devices (one by one)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Check circuit breaker - if trip then the device is shorted or the load is too high for one customer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smtClean="0"/>
              <a:t>Repeat from step 4 until broken devices known or max load identified</a:t>
            </a:r>
          </a:p>
        </p:txBody>
      </p:sp>
      <p:grpSp>
        <p:nvGrpSpPr>
          <p:cNvPr id="806" name="Group 154"/>
          <p:cNvGrpSpPr/>
          <p:nvPr/>
        </p:nvGrpSpPr>
        <p:grpSpPr>
          <a:xfrm>
            <a:off x="37572835" y="13457237"/>
            <a:ext cx="4735292" cy="1866067"/>
            <a:chOff x="8203382" y="21989678"/>
            <a:chExt cx="12512516" cy="4129229"/>
          </a:xfrm>
        </p:grpSpPr>
        <p:grpSp>
          <p:nvGrpSpPr>
            <p:cNvPr id="807" name="Group 35"/>
            <p:cNvGrpSpPr/>
            <p:nvPr/>
          </p:nvGrpSpPr>
          <p:grpSpPr>
            <a:xfrm>
              <a:off x="13004006" y="21989678"/>
              <a:ext cx="2819399" cy="3042464"/>
              <a:chOff x="13004006" y="21989678"/>
              <a:chExt cx="2819399" cy="3042464"/>
            </a:xfrm>
          </p:grpSpPr>
          <p:grpSp>
            <p:nvGrpSpPr>
              <p:cNvPr id="808" name="Group 33"/>
              <p:cNvGrpSpPr/>
              <p:nvPr/>
            </p:nvGrpSpPr>
            <p:grpSpPr>
              <a:xfrm>
                <a:off x="13004006" y="21989678"/>
                <a:ext cx="2819399" cy="3042464"/>
                <a:chOff x="13080206" y="18941678"/>
                <a:chExt cx="2819399" cy="3042464"/>
              </a:xfrm>
            </p:grpSpPr>
            <p:pic>
              <p:nvPicPr>
                <p:cNvPr id="581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13080206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82" name="Freeform 581"/>
                <p:cNvSpPr/>
                <p:nvPr/>
              </p:nvSpPr>
              <p:spPr>
                <a:xfrm>
                  <a:off x="14589456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Snip Same Side Corner Rectangle 582"/>
                <p:cNvSpPr/>
                <p:nvPr/>
              </p:nvSpPr>
              <p:spPr>
                <a:xfrm rot="16200000">
                  <a:off x="15518605" y="210208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>
                  <a:off x="15747205" y="20868481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85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3842184" y="18941678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pic>
            <p:nvPicPr>
              <p:cNvPr id="579" name="Picture 4" descr="http://www.tuvie.com/wp-content/uploads/icon-a5-sport-aircraft3.jpg"/>
              <p:cNvPicPr>
                <a:picLocks noChangeAspect="1" noChangeArrowheads="1"/>
              </p:cNvPicPr>
              <p:nvPr/>
            </p:nvPicPr>
            <p:blipFill>
              <a:blip r:embed="rId1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689806" y="23916481"/>
                <a:ext cx="762000" cy="508000"/>
              </a:xfrm>
              <a:prstGeom prst="rect">
                <a:avLst/>
              </a:prstGeom>
              <a:noFill/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p:spPr>
          </p:pic>
        </p:grpSp>
        <p:grpSp>
          <p:nvGrpSpPr>
            <p:cNvPr id="809" name="Group 40"/>
            <p:cNvGrpSpPr/>
            <p:nvPr/>
          </p:nvGrpSpPr>
          <p:grpSpPr>
            <a:xfrm>
              <a:off x="8584406" y="22017017"/>
              <a:ext cx="2819399" cy="3042464"/>
              <a:chOff x="8584406" y="21989678"/>
              <a:chExt cx="2819399" cy="3042464"/>
            </a:xfrm>
          </p:grpSpPr>
          <p:grpSp>
            <p:nvGrpSpPr>
              <p:cNvPr id="810" name="Group 31"/>
              <p:cNvGrpSpPr/>
              <p:nvPr/>
            </p:nvGrpSpPr>
            <p:grpSpPr>
              <a:xfrm>
                <a:off x="8584406" y="21989678"/>
                <a:ext cx="2819399" cy="3042464"/>
                <a:chOff x="6146006" y="18969017"/>
                <a:chExt cx="2819399" cy="3042464"/>
              </a:xfrm>
            </p:grpSpPr>
            <p:pic>
              <p:nvPicPr>
                <p:cNvPr id="562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6146006" y="19905221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63" name="Freeform 9"/>
                <p:cNvSpPr/>
                <p:nvPr/>
              </p:nvSpPr>
              <p:spPr>
                <a:xfrm flipV="1">
                  <a:off x="7655256" y="21413381"/>
                  <a:ext cx="929149" cy="369500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Snip Same Side Corner Rectangle 10"/>
                <p:cNvSpPr/>
                <p:nvPr/>
              </p:nvSpPr>
              <p:spPr>
                <a:xfrm rot="16200000">
                  <a:off x="8355806" y="216304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Rectangle 11"/>
                <p:cNvSpPr/>
                <p:nvPr/>
              </p:nvSpPr>
              <p:spPr>
                <a:xfrm>
                  <a:off x="8813005" y="20895820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68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6907994" y="18969017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sp>
              <p:nvSpPr>
                <p:cNvPr id="570" name="Rectangle 569"/>
                <p:cNvSpPr/>
                <p:nvPr/>
              </p:nvSpPr>
              <p:spPr>
                <a:xfrm>
                  <a:off x="8584406" y="21660962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8584406" y="21782881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1" name="Freeform 560"/>
              <p:cNvSpPr/>
              <p:nvPr/>
            </p:nvSpPr>
            <p:spPr>
              <a:xfrm>
                <a:off x="9142377" y="23755326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1" name="Group 39"/>
            <p:cNvGrpSpPr/>
            <p:nvPr/>
          </p:nvGrpSpPr>
          <p:grpSpPr>
            <a:xfrm>
              <a:off x="17423606" y="21989678"/>
              <a:ext cx="2819399" cy="3042464"/>
              <a:chOff x="17347406" y="21712217"/>
              <a:chExt cx="2819399" cy="3042464"/>
            </a:xfrm>
          </p:grpSpPr>
          <p:grpSp>
            <p:nvGrpSpPr>
              <p:cNvPr id="812" name="Group 32"/>
              <p:cNvGrpSpPr/>
              <p:nvPr/>
            </p:nvGrpSpPr>
            <p:grpSpPr>
              <a:xfrm>
                <a:off x="17347406" y="21712217"/>
                <a:ext cx="2819399" cy="3042464"/>
                <a:chOff x="9498807" y="18941678"/>
                <a:chExt cx="2819399" cy="3042464"/>
              </a:xfrm>
            </p:grpSpPr>
            <p:pic>
              <p:nvPicPr>
                <p:cNvPr id="546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9498807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47" name="Freeform 4"/>
                <p:cNvSpPr/>
                <p:nvPr/>
              </p:nvSpPr>
              <p:spPr>
                <a:xfrm>
                  <a:off x="11008057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Snip Same Side Corner Rectangle 547"/>
                <p:cNvSpPr/>
                <p:nvPr/>
              </p:nvSpPr>
              <p:spPr>
                <a:xfrm rot="16200000">
                  <a:off x="11937206" y="21020881"/>
                  <a:ext cx="228600" cy="228600"/>
                </a:xfrm>
                <a:prstGeom prst="snip2Same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Rectangle 549"/>
                <p:cNvSpPr/>
                <p:nvPr/>
              </p:nvSpPr>
              <p:spPr>
                <a:xfrm>
                  <a:off x="12165806" y="20868481"/>
                  <a:ext cx="152400" cy="53340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51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4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0260779" y="18941678"/>
                  <a:ext cx="1219699" cy="91439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45" name="Freeform 544"/>
              <p:cNvSpPr/>
              <p:nvPr/>
            </p:nvSpPr>
            <p:spPr>
              <a:xfrm>
                <a:off x="17880806" y="23459281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1" name="TextBox 540"/>
            <p:cNvSpPr txBox="1"/>
            <p:nvPr/>
          </p:nvSpPr>
          <p:spPr>
            <a:xfrm>
              <a:off x="8203382" y="25106363"/>
              <a:ext cx="3326036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1) Before testing</a:t>
              </a:r>
            </a:p>
          </p:txBody>
        </p:sp>
        <p:sp>
          <p:nvSpPr>
            <p:cNvPr id="542" name="TextBox 541"/>
            <p:cNvSpPr txBox="1"/>
            <p:nvPr/>
          </p:nvSpPr>
          <p:spPr>
            <a:xfrm>
              <a:off x="12775361" y="25182572"/>
              <a:ext cx="3756213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2a) Good appliance</a:t>
              </a:r>
              <a:endParaRPr lang="en-US" sz="1000" dirty="0"/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16524443" y="25178119"/>
              <a:ext cx="4191455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2b) Shorted appliance</a:t>
              </a:r>
              <a:endParaRPr lang="en-US" sz="1000" dirty="0"/>
            </a:p>
          </p:txBody>
        </p:sp>
      </p:grpSp>
      <p:cxnSp>
        <p:nvCxnSpPr>
          <p:cNvPr id="640" name="Curved Connector 639"/>
          <p:cNvCxnSpPr>
            <a:stCxn id="617" idx="0"/>
            <a:endCxn id="402" idx="2"/>
          </p:cNvCxnSpPr>
          <p:nvPr/>
        </p:nvCxnSpPr>
        <p:spPr>
          <a:xfrm rot="16200000" flipH="1">
            <a:off x="33177639" y="1752917"/>
            <a:ext cx="792480" cy="3078480"/>
          </a:xfrm>
          <a:prstGeom prst="curvedConnector4">
            <a:avLst>
              <a:gd name="adj1" fmla="val -28846"/>
              <a:gd name="adj2" fmla="val 84158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urved Connector 692"/>
          <p:cNvCxnSpPr>
            <a:stCxn id="402" idx="4"/>
            <a:endCxn id="367" idx="0"/>
          </p:cNvCxnSpPr>
          <p:nvPr/>
        </p:nvCxnSpPr>
        <p:spPr>
          <a:xfrm rot="16200000" flipH="1">
            <a:off x="37273527" y="3870958"/>
            <a:ext cx="878110" cy="215890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5" name="TextBox 824"/>
          <p:cNvSpPr txBox="1"/>
          <p:nvPr/>
        </p:nvSpPr>
        <p:spPr>
          <a:xfrm>
            <a:off x="213519" y="29837260"/>
            <a:ext cx="90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Concept and design: </a:t>
            </a:r>
            <a:r>
              <a:rPr lang="en-US" sz="1400" b="1" i="1" dirty="0" smtClean="0"/>
              <a:t>Robert Schultz </a:t>
            </a:r>
            <a:r>
              <a:rPr lang="en-US" sz="1400" i="1" dirty="0" smtClean="0"/>
              <a:t>and </a:t>
            </a:r>
            <a:r>
              <a:rPr lang="en-US" sz="1400" b="1" i="1" dirty="0" smtClean="0"/>
              <a:t>Amalia Suryani | </a:t>
            </a:r>
            <a:r>
              <a:rPr lang="en-US" sz="1400" i="1" dirty="0" smtClean="0"/>
              <a:t>Technical advice: </a:t>
            </a:r>
            <a:r>
              <a:rPr lang="en-US" sz="1400" b="1" i="1" dirty="0" smtClean="0"/>
              <a:t>GOPA/Intec</a:t>
            </a:r>
            <a:r>
              <a:rPr lang="id-ID" sz="1400" b="1" i="1" dirty="0" smtClean="0"/>
              <a:t> | ENDEV</a:t>
            </a:r>
            <a:r>
              <a:rPr lang="en-US" sz="1400" b="1" i="1" dirty="0" smtClean="0"/>
              <a:t> </a:t>
            </a:r>
            <a:r>
              <a:rPr lang="id-ID" sz="1400" b="1" i="1" dirty="0" smtClean="0"/>
              <a:t>Indonesia © </a:t>
            </a:r>
            <a:r>
              <a:rPr lang="en-US" sz="1400" b="1" i="1" dirty="0"/>
              <a:t>M</a:t>
            </a:r>
            <a:r>
              <a:rPr lang="en-US" sz="1400" b="1" i="1" dirty="0" smtClean="0"/>
              <a:t>ay </a:t>
            </a:r>
            <a:r>
              <a:rPr lang="id-ID" sz="1400" b="1" i="1" dirty="0" smtClean="0"/>
              <a:t>201</a:t>
            </a:r>
            <a:r>
              <a:rPr lang="en-US" sz="1400" b="1" i="1" dirty="0" smtClean="0"/>
              <a:t>3</a:t>
            </a:r>
            <a:endParaRPr lang="en-US" sz="1400" b="1" i="1" dirty="0"/>
          </a:p>
        </p:txBody>
      </p:sp>
      <p:sp>
        <p:nvSpPr>
          <p:cNvPr id="419" name="Oval 418"/>
          <p:cNvSpPr/>
          <p:nvPr/>
        </p:nvSpPr>
        <p:spPr>
          <a:xfrm>
            <a:off x="14539119" y="6690677"/>
            <a:ext cx="4754880" cy="173736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“Overload” message shows on inverter display?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90" name="Oval 381"/>
          <p:cNvSpPr/>
          <p:nvPr/>
        </p:nvSpPr>
        <p:spPr>
          <a:xfrm>
            <a:off x="7833520" y="8857317"/>
            <a:ext cx="4648199" cy="185672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RED</a:t>
            </a:r>
            <a:r>
              <a:rPr lang="en-US" sz="2400" b="1" dirty="0" smtClean="0">
                <a:solidFill>
                  <a:schemeClr val="tx1"/>
                </a:solidFill>
              </a:rPr>
              <a:t> light on charge controller is 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85" name="Curved Connector 760"/>
          <p:cNvCxnSpPr>
            <a:endCxn id="382" idx="2"/>
          </p:cNvCxnSpPr>
          <p:nvPr/>
        </p:nvCxnSpPr>
        <p:spPr>
          <a:xfrm rot="5400000" flipH="1" flipV="1">
            <a:off x="12405519" y="10180637"/>
            <a:ext cx="1143000" cy="990600"/>
          </a:xfrm>
          <a:prstGeom prst="curvedConnector2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urved Connector 438"/>
          <p:cNvCxnSpPr>
            <a:stCxn id="418" idx="6"/>
            <a:endCxn id="437" idx="2"/>
          </p:cNvCxnSpPr>
          <p:nvPr/>
        </p:nvCxnSpPr>
        <p:spPr>
          <a:xfrm flipV="1">
            <a:off x="18222733" y="4403360"/>
            <a:ext cx="812186" cy="50423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TextBox 431"/>
          <p:cNvSpPr txBox="1"/>
          <p:nvPr/>
        </p:nvSpPr>
        <p:spPr>
          <a:xfrm>
            <a:off x="18120519" y="4033262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433" name="Curved Connector 427"/>
          <p:cNvCxnSpPr/>
          <p:nvPr/>
        </p:nvCxnSpPr>
        <p:spPr>
          <a:xfrm rot="5400000" flipH="1" flipV="1">
            <a:off x="11534615" y="5997517"/>
            <a:ext cx="3835393" cy="3160385"/>
          </a:xfrm>
          <a:prstGeom prst="curvedConnector3">
            <a:avLst>
              <a:gd name="adj1" fmla="val 21226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388"/>
          <p:cNvSpPr txBox="1"/>
          <p:nvPr/>
        </p:nvSpPr>
        <p:spPr>
          <a:xfrm>
            <a:off x="13044014" y="8072066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48" name="TextBox 388"/>
          <p:cNvSpPr txBox="1"/>
          <p:nvPr/>
        </p:nvSpPr>
        <p:spPr>
          <a:xfrm>
            <a:off x="15758319" y="3487449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cxnSp>
        <p:nvCxnSpPr>
          <p:cNvPr id="449" name="Curved Connector 444"/>
          <p:cNvCxnSpPr>
            <a:endCxn id="437" idx="1"/>
          </p:cNvCxnSpPr>
          <p:nvPr/>
        </p:nvCxnSpPr>
        <p:spPr>
          <a:xfrm>
            <a:off x="18337876" y="2194560"/>
            <a:ext cx="1382413" cy="1381485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TextBox 431"/>
          <p:cNvSpPr txBox="1"/>
          <p:nvPr/>
        </p:nvSpPr>
        <p:spPr>
          <a:xfrm>
            <a:off x="13187751" y="2890262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408" name="Oval 314"/>
          <p:cNvSpPr/>
          <p:nvPr/>
        </p:nvSpPr>
        <p:spPr>
          <a:xfrm>
            <a:off x="4480719" y="17543891"/>
            <a:ext cx="3478225" cy="139974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Restart the computer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16" name="Curved Connector 361"/>
          <p:cNvCxnSpPr>
            <a:stCxn id="315" idx="2"/>
          </p:cNvCxnSpPr>
          <p:nvPr/>
        </p:nvCxnSpPr>
        <p:spPr>
          <a:xfrm rot="10800000">
            <a:off x="6304006" y="18943639"/>
            <a:ext cx="740539" cy="157302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21"/>
          <p:cNvSpPr txBox="1"/>
          <p:nvPr/>
        </p:nvSpPr>
        <p:spPr>
          <a:xfrm>
            <a:off x="5547519" y="19654262"/>
            <a:ext cx="1008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Yes*</a:t>
            </a:r>
            <a:endParaRPr lang="en-US" sz="3200" dirty="0"/>
          </a:p>
        </p:txBody>
      </p:sp>
      <p:sp>
        <p:nvSpPr>
          <p:cNvPr id="472" name="Oval 338"/>
          <p:cNvSpPr/>
          <p:nvPr/>
        </p:nvSpPr>
        <p:spPr>
          <a:xfrm>
            <a:off x="7604919" y="16200436"/>
            <a:ext cx="4752000" cy="2088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thin sensor cables for breakages and loose connections then repair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93" name="Shape 341"/>
          <p:cNvCxnSpPr>
            <a:stCxn id="408" idx="1"/>
            <a:endCxn id="335" idx="4"/>
          </p:cNvCxnSpPr>
          <p:nvPr/>
        </p:nvCxnSpPr>
        <p:spPr>
          <a:xfrm rot="5400000" flipH="1" flipV="1">
            <a:off x="4618410" y="16572120"/>
            <a:ext cx="1548442" cy="80507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TextBox 579"/>
          <p:cNvSpPr txBox="1"/>
          <p:nvPr/>
        </p:nvSpPr>
        <p:spPr>
          <a:xfrm>
            <a:off x="7091753" y="14211354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379" name="Curved Connector 378"/>
          <p:cNvCxnSpPr/>
          <p:nvPr/>
        </p:nvCxnSpPr>
        <p:spPr>
          <a:xfrm flipV="1">
            <a:off x="25634541" y="11476037"/>
            <a:ext cx="1629978" cy="838200"/>
          </a:xfrm>
          <a:prstGeom prst="curvedConnector3">
            <a:avLst>
              <a:gd name="adj1" fmla="val 47047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urved Connector 380"/>
          <p:cNvCxnSpPr/>
          <p:nvPr/>
        </p:nvCxnSpPr>
        <p:spPr>
          <a:xfrm>
            <a:off x="25536787" y="12977914"/>
            <a:ext cx="2290870" cy="1040901"/>
          </a:xfrm>
          <a:prstGeom prst="curvedConnector3">
            <a:avLst>
              <a:gd name="adj1" fmla="val 50000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4" name="Group 308"/>
          <p:cNvGrpSpPr/>
          <p:nvPr/>
        </p:nvGrpSpPr>
        <p:grpSpPr>
          <a:xfrm>
            <a:off x="21332359" y="10561637"/>
            <a:ext cx="5398760" cy="4953000"/>
            <a:chOff x="21930529" y="13152436"/>
            <a:chExt cx="5324607" cy="4953000"/>
          </a:xfrm>
        </p:grpSpPr>
        <p:grpSp>
          <p:nvGrpSpPr>
            <p:cNvPr id="410" name="Group 748"/>
            <p:cNvGrpSpPr/>
            <p:nvPr/>
          </p:nvGrpSpPr>
          <p:grpSpPr>
            <a:xfrm>
              <a:off x="21930529" y="13152436"/>
              <a:ext cx="5324607" cy="4572000"/>
              <a:chOff x="16291719" y="15694906"/>
              <a:chExt cx="4844282" cy="3682612"/>
            </a:xfrm>
          </p:grpSpPr>
          <p:sp>
            <p:nvSpPr>
              <p:cNvPr id="413" name="Rectangle 412"/>
              <p:cNvSpPr/>
              <p:nvPr/>
            </p:nvSpPr>
            <p:spPr>
              <a:xfrm>
                <a:off x="16291719" y="15694906"/>
                <a:ext cx="4495800" cy="36826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14" name="Group 614"/>
              <p:cNvGrpSpPr/>
              <p:nvPr/>
            </p:nvGrpSpPr>
            <p:grpSpPr>
              <a:xfrm>
                <a:off x="17251877" y="15922625"/>
                <a:ext cx="3884124" cy="1730058"/>
                <a:chOff x="21138077" y="15389225"/>
                <a:chExt cx="3884124" cy="1730058"/>
              </a:xfrm>
              <a:solidFill>
                <a:schemeClr val="bg1"/>
              </a:solidFill>
            </p:grpSpPr>
            <p:sp>
              <p:nvSpPr>
                <p:cNvPr id="415" name="TextBox 414"/>
                <p:cNvSpPr txBox="1"/>
                <p:nvPr/>
              </p:nvSpPr>
              <p:spPr>
                <a:xfrm>
                  <a:off x="21138077" y="15389225"/>
                  <a:ext cx="3884124" cy="57018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4000" b="1" dirty="0" smtClean="0"/>
                    <a:t>No electricity?</a:t>
                  </a:r>
                  <a:endParaRPr lang="en-US" sz="4000" b="1" dirty="0"/>
                </a:p>
              </p:txBody>
            </p:sp>
            <p:pic>
              <p:nvPicPr>
                <p:cNvPr id="417" name="Picture 6" descr="home,building,homepage,house"/>
                <p:cNvPicPr>
                  <a:picLocks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2535008" y="15959405"/>
                  <a:ext cx="1356711" cy="1159878"/>
                </a:xfrm>
                <a:prstGeom prst="rect">
                  <a:avLst/>
                </a:prstGeom>
                <a:grpFill/>
                <a:effectLst/>
              </p:spPr>
            </p:pic>
          </p:grpSp>
        </p:grpSp>
        <p:pic>
          <p:nvPicPr>
            <p:cNvPr id="411" name="Picture 10" descr="http://1.bp.blogspot.com/_H_mfjCLS1K0/TPuXXJ9rjGI/AAAAAAAAHGA/aMbrXGIy_yw/s200/sad%2Bsmiley.g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3799779" y="15498870"/>
              <a:ext cx="2929283" cy="2606566"/>
            </a:xfrm>
            <a:prstGeom prst="rect">
              <a:avLst/>
            </a:prstGeom>
            <a:noFill/>
          </p:spPr>
        </p:pic>
        <p:pic>
          <p:nvPicPr>
            <p:cNvPr id="412" name="Picture 6" descr="home,building,homepage,house"/>
            <p:cNvPicPr>
              <a:picLocks noChangeArrowheads="1"/>
            </p:cNvPicPr>
            <p:nvPr/>
          </p:nvPicPr>
          <p:blipFill>
            <a:blip r:embed="rId7" cstate="print">
              <a:lum bright="10000" contrast="40000"/>
            </a:blip>
            <a:srcRect/>
            <a:stretch>
              <a:fillRect/>
            </a:stretch>
          </p:blipFill>
          <p:spPr bwMode="auto">
            <a:xfrm>
              <a:off x="22922130" y="14889256"/>
              <a:ext cx="1491232" cy="1440000"/>
            </a:xfrm>
            <a:prstGeom prst="rect">
              <a:avLst/>
            </a:prstGeom>
            <a:noFill/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</p:pic>
      </p:grpSp>
      <p:grpSp>
        <p:nvGrpSpPr>
          <p:cNvPr id="423" name="Group 359"/>
          <p:cNvGrpSpPr/>
          <p:nvPr/>
        </p:nvGrpSpPr>
        <p:grpSpPr>
          <a:xfrm>
            <a:off x="22822835" y="15445682"/>
            <a:ext cx="4594084" cy="4397114"/>
            <a:chOff x="24070019" y="21559835"/>
            <a:chExt cx="4876800" cy="4470399"/>
          </a:xfrm>
        </p:grpSpPr>
        <p:grpSp>
          <p:nvGrpSpPr>
            <p:cNvPr id="427" name="Group 331"/>
            <p:cNvGrpSpPr/>
            <p:nvPr/>
          </p:nvGrpSpPr>
          <p:grpSpPr>
            <a:xfrm>
              <a:off x="24407541" y="21559835"/>
              <a:ext cx="4304778" cy="4470399"/>
              <a:chOff x="23581744" y="20551331"/>
              <a:chExt cx="6425973" cy="5936104"/>
            </a:xfrm>
          </p:grpSpPr>
          <p:sp>
            <p:nvSpPr>
              <p:cNvPr id="436" name="Rectangle 435"/>
              <p:cNvSpPr/>
              <p:nvPr/>
            </p:nvSpPr>
            <p:spPr>
              <a:xfrm>
                <a:off x="23962804" y="21467378"/>
                <a:ext cx="6044913" cy="50200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4" name="Picture 12" descr="http://www.free-emoticons-gallery.com/wp-content/themes/eStore/timthumb.php?src=http://www.free-emoticons-gallery.com/wp-content/uploads/2010/11/its_too_hot.png&amp;w=298&amp;h=226&amp;zc=1"/>
              <p:cNvPicPr>
                <a:picLocks noChangeAspect="1" noChangeArrowheads="1"/>
              </p:cNvPicPr>
              <p:nvPr/>
            </p:nvPicPr>
            <p:blipFill>
              <a:blip r:embed="rId1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581744" y="20551331"/>
                <a:ext cx="4809068" cy="4105018"/>
              </a:xfrm>
              <a:prstGeom prst="rect">
                <a:avLst/>
              </a:prstGeom>
              <a:noFill/>
            </p:spPr>
          </p:pic>
        </p:grpSp>
        <p:sp>
          <p:nvSpPr>
            <p:cNvPr id="435" name="TextBox 434"/>
            <p:cNvSpPr txBox="1"/>
            <p:nvPr/>
          </p:nvSpPr>
          <p:spPr>
            <a:xfrm>
              <a:off x="24070019" y="24467822"/>
              <a:ext cx="4876800" cy="1345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Overheating of battery room?</a:t>
              </a:r>
              <a:endParaRPr lang="en-US" sz="4000" b="1" dirty="0"/>
            </a:p>
          </p:txBody>
        </p:sp>
      </p:grpSp>
      <p:sp>
        <p:nvSpPr>
          <p:cNvPr id="453" name="Tekstvak 15"/>
          <p:cNvSpPr txBox="1"/>
          <p:nvPr/>
        </p:nvSpPr>
        <p:spPr>
          <a:xfrm>
            <a:off x="12176919" y="17419637"/>
            <a:ext cx="30384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Monitoring system is not operating?</a:t>
            </a:r>
            <a:endParaRPr lang="nl-NL" sz="4400" b="1" dirty="0"/>
          </a:p>
        </p:txBody>
      </p:sp>
      <p:pic>
        <p:nvPicPr>
          <p:cNvPr id="483" name="Picture 8" descr="C:\Users\Latitude E6320\AppData\Local\Microsoft\Windows\Temporary Internet Files\Content.IE5\OXIKKPQ3\MC900434411[1].wmf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119" y="12466637"/>
            <a:ext cx="2649673" cy="264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5" name="Picture 9" descr="C:\Users\Latitude E6320\AppData\Local\Microsoft\Windows\Temporary Internet Files\Content.IE5\OXIKKPQ3\MC900440454[1].wmf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5317" y="16774832"/>
            <a:ext cx="2675441" cy="346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" name="Picture 10" descr="C:\Users\LATITU~1\AppData\Local\Temp\Rar$DR01.207\Indonesien\ELdZ_Indo_indo\JPEG_RGB_600dpi\ELdZ_Indo_rgb_indo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519" y="13723879"/>
            <a:ext cx="2880000" cy="209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2" name="TextBox 501"/>
          <p:cNvSpPr txBox="1"/>
          <p:nvPr/>
        </p:nvSpPr>
        <p:spPr>
          <a:xfrm>
            <a:off x="12260530" y="11206002"/>
            <a:ext cx="51501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RED </a:t>
            </a:r>
            <a:r>
              <a:rPr lang="en-US" sz="4000" b="1" dirty="0">
                <a:solidFill>
                  <a:srgbClr val="FF0000"/>
                </a:solidFill>
              </a:rPr>
              <a:t>l</a:t>
            </a:r>
            <a:r>
              <a:rPr lang="en-US" sz="4000" b="1" dirty="0" smtClean="0">
                <a:solidFill>
                  <a:srgbClr val="FF0000"/>
                </a:solidFill>
              </a:rPr>
              <a:t>ight </a:t>
            </a:r>
            <a:r>
              <a:rPr lang="en-US" sz="4000" b="1" dirty="0" smtClean="0"/>
              <a:t>on inverter or</a:t>
            </a:r>
          </a:p>
          <a:p>
            <a:r>
              <a:rPr lang="en-US" sz="4000" b="1" dirty="0"/>
              <a:t>c</a:t>
            </a:r>
            <a:r>
              <a:rPr lang="en-US" sz="4000" b="1" dirty="0" smtClean="0"/>
              <a:t>harge controller?</a:t>
            </a:r>
            <a:endParaRPr lang="en-US" sz="4000" b="1" dirty="0"/>
          </a:p>
        </p:txBody>
      </p:sp>
      <p:sp>
        <p:nvSpPr>
          <p:cNvPr id="507" name="Oval 506"/>
          <p:cNvSpPr/>
          <p:nvPr/>
        </p:nvSpPr>
        <p:spPr>
          <a:xfrm>
            <a:off x="27035919" y="17267237"/>
            <a:ext cx="457200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any air ventilation openings blocked or obstructed?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15" name="Curved Connector 514"/>
          <p:cNvCxnSpPr>
            <a:endCxn id="507" idx="1"/>
          </p:cNvCxnSpPr>
          <p:nvPr/>
        </p:nvCxnSpPr>
        <p:spPr>
          <a:xfrm flipV="1">
            <a:off x="25762606" y="17575232"/>
            <a:ext cx="1942867" cy="146575"/>
          </a:xfrm>
          <a:prstGeom prst="curvedConnector4">
            <a:avLst>
              <a:gd name="adj1" fmla="val 32769"/>
              <a:gd name="adj2" fmla="val 745744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Curved Connector 516"/>
          <p:cNvCxnSpPr/>
          <p:nvPr/>
        </p:nvCxnSpPr>
        <p:spPr>
          <a:xfrm rot="5400000">
            <a:off x="33276161" y="21994881"/>
            <a:ext cx="1764000" cy="38591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urved Connector 525"/>
          <p:cNvCxnSpPr>
            <a:stCxn id="507" idx="6"/>
            <a:endCxn id="540" idx="1"/>
          </p:cNvCxnSpPr>
          <p:nvPr/>
        </p:nvCxnSpPr>
        <p:spPr>
          <a:xfrm flipV="1">
            <a:off x="31607919" y="17628345"/>
            <a:ext cx="2416607" cy="690452"/>
          </a:xfrm>
          <a:prstGeom prst="curvedConnector4">
            <a:avLst>
              <a:gd name="adj1" fmla="val 27487"/>
              <a:gd name="adj2" fmla="val 185409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Oval 529"/>
          <p:cNvSpPr/>
          <p:nvPr/>
        </p:nvSpPr>
        <p:spPr>
          <a:xfrm>
            <a:off x="31963974" y="19705637"/>
            <a:ext cx="466344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outside temperature very high?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34" name="Oval 533"/>
          <p:cNvSpPr/>
          <p:nvPr/>
        </p:nvSpPr>
        <p:spPr>
          <a:xfrm>
            <a:off x="32922652" y="15133637"/>
            <a:ext cx="4390003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Remove obstruction to improve air flow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36" name="Curved Connector 535"/>
          <p:cNvCxnSpPr>
            <a:stCxn id="507" idx="7"/>
            <a:endCxn id="534" idx="2"/>
          </p:cNvCxnSpPr>
          <p:nvPr/>
        </p:nvCxnSpPr>
        <p:spPr>
          <a:xfrm rot="5400000" flipH="1" flipV="1">
            <a:off x="31098331" y="15750912"/>
            <a:ext cx="1664355" cy="198428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urved Connector 537"/>
          <p:cNvCxnSpPr>
            <a:endCxn id="544" idx="2"/>
          </p:cNvCxnSpPr>
          <p:nvPr/>
        </p:nvCxnSpPr>
        <p:spPr>
          <a:xfrm flipV="1">
            <a:off x="36386208" y="19201306"/>
            <a:ext cx="1444010" cy="95417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Oval 539"/>
          <p:cNvSpPr/>
          <p:nvPr/>
        </p:nvSpPr>
        <p:spPr>
          <a:xfrm>
            <a:off x="33314799" y="17402676"/>
            <a:ext cx="4846320" cy="154096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other heat sources in the room?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44" name="Oval 543"/>
          <p:cNvSpPr/>
          <p:nvPr/>
        </p:nvSpPr>
        <p:spPr>
          <a:xfrm>
            <a:off x="37830218" y="18029237"/>
            <a:ext cx="4224637" cy="2344137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Idea: use a mobile electric fan to improve air flow in the battery room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55" name="Oval 554"/>
          <p:cNvSpPr/>
          <p:nvPr/>
        </p:nvSpPr>
        <p:spPr>
          <a:xfrm>
            <a:off x="38115399" y="15630841"/>
            <a:ext cx="3931920" cy="1712596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Switch off or remove these sources of heat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72" name="Curved Connector 571"/>
          <p:cNvCxnSpPr>
            <a:stCxn id="540" idx="4"/>
            <a:endCxn id="530" idx="0"/>
          </p:cNvCxnSpPr>
          <p:nvPr/>
        </p:nvCxnSpPr>
        <p:spPr>
          <a:xfrm rot="5400000">
            <a:off x="34635827" y="18603505"/>
            <a:ext cx="762000" cy="144226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7" name="TextBox 586"/>
          <p:cNvSpPr txBox="1"/>
          <p:nvPr/>
        </p:nvSpPr>
        <p:spPr>
          <a:xfrm>
            <a:off x="31763825" y="162766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90" name="TextBox 589"/>
          <p:cNvSpPr txBox="1"/>
          <p:nvPr/>
        </p:nvSpPr>
        <p:spPr>
          <a:xfrm>
            <a:off x="32542552" y="171910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37856319" y="171910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Y</a:t>
            </a:r>
            <a:r>
              <a:rPr lang="en-US" sz="3200" dirty="0" smtClean="0"/>
              <a:t>es</a:t>
            </a:r>
            <a:endParaRPr lang="en-US" sz="3200" dirty="0"/>
          </a:p>
        </p:txBody>
      </p:sp>
      <p:grpSp>
        <p:nvGrpSpPr>
          <p:cNvPr id="638" name="Group 767"/>
          <p:cNvGrpSpPr/>
          <p:nvPr/>
        </p:nvGrpSpPr>
        <p:grpSpPr>
          <a:xfrm>
            <a:off x="30594384" y="22982237"/>
            <a:ext cx="8633535" cy="2161065"/>
            <a:chOff x="27714976" y="27907772"/>
            <a:chExt cx="8633535" cy="2161065"/>
          </a:xfrm>
        </p:grpSpPr>
        <p:grpSp>
          <p:nvGrpSpPr>
            <p:cNvPr id="639" name="Group 460"/>
            <p:cNvGrpSpPr/>
            <p:nvPr/>
          </p:nvGrpSpPr>
          <p:grpSpPr>
            <a:xfrm>
              <a:off x="27714976" y="27907772"/>
              <a:ext cx="2124877" cy="2161065"/>
              <a:chOff x="34545982" y="21431912"/>
              <a:chExt cx="2124877" cy="2161065"/>
            </a:xfrm>
          </p:grpSpPr>
          <p:pic>
            <p:nvPicPr>
              <p:cNvPr id="644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4818050" y="21431912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645" name="TextBox 644"/>
              <p:cNvSpPr txBox="1"/>
              <p:nvPr/>
            </p:nvSpPr>
            <p:spPr>
              <a:xfrm>
                <a:off x="34545982" y="23038979"/>
                <a:ext cx="21248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643" name="TextBox 642"/>
            <p:cNvSpPr txBox="1"/>
            <p:nvPr/>
          </p:nvSpPr>
          <p:spPr>
            <a:xfrm>
              <a:off x="29533144" y="28090375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cxnSp>
        <p:nvCxnSpPr>
          <p:cNvPr id="647" name="Curved Connector 646"/>
          <p:cNvCxnSpPr>
            <a:stCxn id="540" idx="6"/>
            <a:endCxn id="555" idx="3"/>
          </p:cNvCxnSpPr>
          <p:nvPr/>
        </p:nvCxnSpPr>
        <p:spPr>
          <a:xfrm flipV="1">
            <a:off x="38161119" y="17092633"/>
            <a:ext cx="530096" cy="108052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37213027" y="1980666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66" name="Oval 665"/>
          <p:cNvSpPr/>
          <p:nvPr/>
        </p:nvSpPr>
        <p:spPr>
          <a:xfrm>
            <a:off x="36560919" y="20467637"/>
            <a:ext cx="6192000" cy="28440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Idea: if a battery room wall is exposed to much sun light, consider shading it using bamboo poles loosely leaned against the outside wall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67" name="Curved Connector 666"/>
          <p:cNvCxnSpPr/>
          <p:nvPr/>
        </p:nvCxnSpPr>
        <p:spPr>
          <a:xfrm rot="16200000" flipH="1">
            <a:off x="35588434" y="21025649"/>
            <a:ext cx="963449" cy="1219026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8" name="TextBox 667"/>
          <p:cNvSpPr txBox="1"/>
          <p:nvPr/>
        </p:nvSpPr>
        <p:spPr>
          <a:xfrm>
            <a:off x="35689027" y="212296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Y</a:t>
            </a:r>
            <a:r>
              <a:rPr lang="en-US" sz="3200" dirty="0" smtClean="0"/>
              <a:t>es</a:t>
            </a:r>
            <a:endParaRPr lang="en-US" sz="3200" dirty="0"/>
          </a:p>
        </p:txBody>
      </p:sp>
      <p:sp>
        <p:nvSpPr>
          <p:cNvPr id="669" name="Tekstvak 15"/>
          <p:cNvSpPr txBox="1"/>
          <p:nvPr/>
        </p:nvSpPr>
        <p:spPr>
          <a:xfrm>
            <a:off x="16215519" y="21145995"/>
            <a:ext cx="8100000" cy="82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       - weekly maintenance actions</a:t>
            </a:r>
            <a:endParaRPr lang="nl-NL" sz="4400" b="1" dirty="0"/>
          </a:p>
        </p:txBody>
      </p:sp>
      <p:cxnSp>
        <p:nvCxnSpPr>
          <p:cNvPr id="672" name="Curved Connector 671"/>
          <p:cNvCxnSpPr/>
          <p:nvPr/>
        </p:nvCxnSpPr>
        <p:spPr>
          <a:xfrm rot="10800000" flipV="1">
            <a:off x="16520320" y="23036979"/>
            <a:ext cx="3849868" cy="306945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4" name="Oval 673"/>
          <p:cNvSpPr/>
          <p:nvPr/>
        </p:nvSpPr>
        <p:spPr>
          <a:xfrm>
            <a:off x="20273069" y="21972131"/>
            <a:ext cx="6659138" cy="184830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loose or damaged cables underneath the solar panels?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76" name="Oval 675"/>
          <p:cNvSpPr/>
          <p:nvPr/>
        </p:nvSpPr>
        <p:spPr>
          <a:xfrm>
            <a:off x="19159807" y="24201437"/>
            <a:ext cx="6261277" cy="16764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loose or damaged cables in the outside connection boxes?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77" name="Oval 676"/>
          <p:cNvSpPr/>
          <p:nvPr/>
        </p:nvSpPr>
        <p:spPr>
          <a:xfrm>
            <a:off x="18577719" y="26433634"/>
            <a:ext cx="6261277" cy="1577803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loose or damaged cables in cable trench to the battery house?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78" name="Oval 677"/>
          <p:cNvSpPr/>
          <p:nvPr/>
        </p:nvSpPr>
        <p:spPr>
          <a:xfrm>
            <a:off x="13352749" y="25534007"/>
            <a:ext cx="3597258" cy="2948063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Reconnect, fix or reseal cables</a:t>
            </a:r>
          </a:p>
        </p:txBody>
      </p:sp>
      <p:sp>
        <p:nvSpPr>
          <p:cNvPr id="679" name="Oval 678"/>
          <p:cNvSpPr/>
          <p:nvPr/>
        </p:nvSpPr>
        <p:spPr>
          <a:xfrm>
            <a:off x="17241930" y="28392859"/>
            <a:ext cx="6261277" cy="1447378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loose or damaged cables on the battery terminals?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83" name="Curved Connector 682"/>
          <p:cNvCxnSpPr>
            <a:stCxn id="674" idx="4"/>
            <a:endCxn id="676" idx="0"/>
          </p:cNvCxnSpPr>
          <p:nvPr/>
        </p:nvCxnSpPr>
        <p:spPr>
          <a:xfrm rot="5400000">
            <a:off x="22756042" y="23354841"/>
            <a:ext cx="381000" cy="1312192"/>
          </a:xfrm>
          <a:prstGeom prst="curvedConnector3">
            <a:avLst>
              <a:gd name="adj1" fmla="val 345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urved Connector 683"/>
          <p:cNvCxnSpPr>
            <a:stCxn id="676" idx="4"/>
            <a:endCxn id="677" idx="7"/>
          </p:cNvCxnSpPr>
          <p:nvPr/>
        </p:nvCxnSpPr>
        <p:spPr>
          <a:xfrm rot="16200000" flipH="1">
            <a:off x="22712819" y="25455463"/>
            <a:ext cx="786861" cy="163160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urved Connector 684"/>
          <p:cNvCxnSpPr>
            <a:endCxn id="679" idx="6"/>
          </p:cNvCxnSpPr>
          <p:nvPr/>
        </p:nvCxnSpPr>
        <p:spPr>
          <a:xfrm rot="5400000">
            <a:off x="23260936" y="27643377"/>
            <a:ext cx="1715442" cy="123090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urved Connector 685"/>
          <p:cNvCxnSpPr>
            <a:stCxn id="676" idx="2"/>
          </p:cNvCxnSpPr>
          <p:nvPr/>
        </p:nvCxnSpPr>
        <p:spPr>
          <a:xfrm rot="10800000" flipV="1">
            <a:off x="16778825" y="25039636"/>
            <a:ext cx="2380983" cy="132651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urved Connector 686"/>
          <p:cNvCxnSpPr>
            <a:stCxn id="677" idx="3"/>
            <a:endCxn id="678" idx="6"/>
          </p:cNvCxnSpPr>
          <p:nvPr/>
        </p:nvCxnSpPr>
        <p:spPr>
          <a:xfrm rot="5400000" flipH="1">
            <a:off x="17836168" y="26121879"/>
            <a:ext cx="772334" cy="2544655"/>
          </a:xfrm>
          <a:prstGeom prst="curvedConnector4">
            <a:avLst>
              <a:gd name="adj1" fmla="val -29599"/>
              <a:gd name="adj2" fmla="val 68017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urved Connector 687"/>
          <p:cNvCxnSpPr>
            <a:stCxn id="679" idx="2"/>
            <a:endCxn id="678" idx="4"/>
          </p:cNvCxnSpPr>
          <p:nvPr/>
        </p:nvCxnSpPr>
        <p:spPr>
          <a:xfrm rot="10800000">
            <a:off x="15151378" y="28482070"/>
            <a:ext cx="2090552" cy="634478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2" name="TextBox 691"/>
          <p:cNvSpPr txBox="1"/>
          <p:nvPr/>
        </p:nvSpPr>
        <p:spPr>
          <a:xfrm>
            <a:off x="18577719" y="2343829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94" name="TextBox 693"/>
          <p:cNvSpPr txBox="1"/>
          <p:nvPr/>
        </p:nvSpPr>
        <p:spPr>
          <a:xfrm>
            <a:off x="18169207" y="2529192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95" name="TextBox 694"/>
          <p:cNvSpPr txBox="1"/>
          <p:nvPr/>
        </p:nvSpPr>
        <p:spPr>
          <a:xfrm>
            <a:off x="17864407" y="2705800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97" name="TextBox 696"/>
          <p:cNvSpPr txBox="1"/>
          <p:nvPr/>
        </p:nvSpPr>
        <p:spPr>
          <a:xfrm>
            <a:off x="21458079" y="23527764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699" name="TextBox 698"/>
          <p:cNvSpPr txBox="1"/>
          <p:nvPr/>
        </p:nvSpPr>
        <p:spPr>
          <a:xfrm>
            <a:off x="21699976" y="25940068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703" name="TextBox 702"/>
          <p:cNvSpPr txBox="1"/>
          <p:nvPr/>
        </p:nvSpPr>
        <p:spPr>
          <a:xfrm>
            <a:off x="23703352" y="28055129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grpSp>
        <p:nvGrpSpPr>
          <p:cNvPr id="704" name="Group 335"/>
          <p:cNvGrpSpPr/>
          <p:nvPr/>
        </p:nvGrpSpPr>
        <p:grpSpPr>
          <a:xfrm>
            <a:off x="13825807" y="24125237"/>
            <a:ext cx="2819400" cy="2154198"/>
            <a:chOff x="3794919" y="26944637"/>
            <a:chExt cx="2819400" cy="2154198"/>
          </a:xfrm>
        </p:grpSpPr>
        <p:sp>
          <p:nvSpPr>
            <p:cNvPr id="705" name="TextBox 704"/>
            <p:cNvSpPr txBox="1"/>
            <p:nvPr/>
          </p:nvSpPr>
          <p:spPr>
            <a:xfrm>
              <a:off x="3794919" y="28544837"/>
              <a:ext cx="2819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/>
                <a:t>Electrical Check</a:t>
              </a:r>
              <a:endParaRPr lang="en-US" sz="3000" b="1" dirty="0"/>
            </a:p>
          </p:txBody>
        </p:sp>
        <p:pic>
          <p:nvPicPr>
            <p:cNvPr id="706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755" name="TextBox 754"/>
          <p:cNvSpPr txBox="1"/>
          <p:nvPr/>
        </p:nvSpPr>
        <p:spPr>
          <a:xfrm>
            <a:off x="3462607" y="2572429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cxnSp>
        <p:nvCxnSpPr>
          <p:cNvPr id="768" name="Curved Connector 361"/>
          <p:cNvCxnSpPr>
            <a:stCxn id="315" idx="0"/>
            <a:endCxn id="472" idx="4"/>
          </p:cNvCxnSpPr>
          <p:nvPr/>
        </p:nvCxnSpPr>
        <p:spPr>
          <a:xfrm rot="5400000" flipH="1" flipV="1">
            <a:off x="9107651" y="18397030"/>
            <a:ext cx="981861" cy="76467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TextBox 421"/>
          <p:cNvSpPr txBox="1"/>
          <p:nvPr/>
        </p:nvSpPr>
        <p:spPr>
          <a:xfrm>
            <a:off x="8462895" y="18389008"/>
            <a:ext cx="970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Yes*</a:t>
            </a:r>
            <a:endParaRPr lang="en-US" sz="3200" dirty="0"/>
          </a:p>
        </p:txBody>
      </p:sp>
      <p:grpSp>
        <p:nvGrpSpPr>
          <p:cNvPr id="778" name="Group 335"/>
          <p:cNvGrpSpPr/>
          <p:nvPr/>
        </p:nvGrpSpPr>
        <p:grpSpPr>
          <a:xfrm>
            <a:off x="9662319" y="2540039"/>
            <a:ext cx="2819400" cy="2154198"/>
            <a:chOff x="3794919" y="26944637"/>
            <a:chExt cx="2819400" cy="2154198"/>
          </a:xfrm>
        </p:grpSpPr>
        <p:sp>
          <p:nvSpPr>
            <p:cNvPr id="779" name="TextBox 778"/>
            <p:cNvSpPr txBox="1"/>
            <p:nvPr/>
          </p:nvSpPr>
          <p:spPr>
            <a:xfrm>
              <a:off x="3794919" y="28544837"/>
              <a:ext cx="2819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/>
                <a:t>Electrical Check</a:t>
              </a:r>
              <a:endParaRPr lang="en-US" sz="3000" b="1" dirty="0"/>
            </a:p>
          </p:txBody>
        </p:sp>
        <p:pic>
          <p:nvPicPr>
            <p:cNvPr id="780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781" name="TextBox 388"/>
          <p:cNvSpPr txBox="1"/>
          <p:nvPr/>
        </p:nvSpPr>
        <p:spPr>
          <a:xfrm>
            <a:off x="19357046" y="21796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23" name="Oval 522"/>
          <p:cNvSpPr/>
          <p:nvPr/>
        </p:nvSpPr>
        <p:spPr>
          <a:xfrm>
            <a:off x="31455519" y="12542837"/>
            <a:ext cx="5126654" cy="21031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Is problem solved after checking and fixing electricity in affected house?</a:t>
            </a:r>
          </a:p>
        </p:txBody>
      </p:sp>
      <p:grpSp>
        <p:nvGrpSpPr>
          <p:cNvPr id="1045" name="Group 1044"/>
          <p:cNvGrpSpPr/>
          <p:nvPr/>
        </p:nvGrpSpPr>
        <p:grpSpPr>
          <a:xfrm>
            <a:off x="946617" y="7894637"/>
            <a:ext cx="5010311" cy="4114800"/>
            <a:chOff x="946617" y="7894637"/>
            <a:chExt cx="5010311" cy="4114800"/>
          </a:xfrm>
        </p:grpSpPr>
        <p:sp>
          <p:nvSpPr>
            <p:cNvPr id="835" name="Cloud Callout 834"/>
            <p:cNvSpPr/>
            <p:nvPr/>
          </p:nvSpPr>
          <p:spPr>
            <a:xfrm flipH="1">
              <a:off x="984318" y="8133023"/>
              <a:ext cx="4972609" cy="3547230"/>
            </a:xfrm>
            <a:prstGeom prst="cloudCallout">
              <a:avLst>
                <a:gd name="adj1" fmla="val -77514"/>
                <a:gd name="adj2" fmla="val 3586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32" name="Picture 831" descr="http://fc02.deviantart.net/fs20/f/2009/154/c/8/c83f9a91361a35c12a2e731f9dd86d61.png"/>
            <p:cNvPicPr/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12" t="2250" r="67663" b="79747"/>
            <a:stretch>
              <a:fillRect/>
            </a:stretch>
          </p:blipFill>
          <p:spPr bwMode="auto">
            <a:xfrm>
              <a:off x="1051719" y="7894637"/>
              <a:ext cx="1971072" cy="1398138"/>
            </a:xfrm>
            <a:prstGeom prst="rect">
              <a:avLst/>
            </a:prstGeom>
            <a:noFill/>
          </p:spPr>
        </p:pic>
        <p:pic>
          <p:nvPicPr>
            <p:cNvPr id="833" name="Picture 832" descr="http://fc02.deviantart.net/fs20/f/2009/154/c/8/c83f9a91361a35c12a2e731f9dd86d61.png"/>
            <p:cNvPicPr/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12" t="28726" r="67663" b="56118"/>
            <a:stretch>
              <a:fillRect/>
            </a:stretch>
          </p:blipFill>
          <p:spPr bwMode="auto">
            <a:xfrm>
              <a:off x="946617" y="9326671"/>
              <a:ext cx="2277201" cy="1523431"/>
            </a:xfrm>
            <a:prstGeom prst="rect">
              <a:avLst/>
            </a:prstGeom>
            <a:noFill/>
          </p:spPr>
        </p:pic>
        <p:pic>
          <p:nvPicPr>
            <p:cNvPr id="834" name="Picture 833" descr="http://fc02.deviantart.net/fs20/f/2009/154/c/8/c83f9a91361a35c12a2e731f9dd86d61.png"/>
            <p:cNvPicPr/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520" t="52295" r="35325" b="31364"/>
            <a:stretch>
              <a:fillRect/>
            </a:stretch>
          </p:blipFill>
          <p:spPr bwMode="auto">
            <a:xfrm>
              <a:off x="1290274" y="10579025"/>
              <a:ext cx="1895045" cy="1430412"/>
            </a:xfrm>
            <a:prstGeom prst="rect">
              <a:avLst/>
            </a:prstGeom>
            <a:noFill/>
          </p:spPr>
        </p:pic>
        <p:sp>
          <p:nvSpPr>
            <p:cNvPr id="836" name="TextBox 835"/>
            <p:cNvSpPr txBox="1"/>
            <p:nvPr/>
          </p:nvSpPr>
          <p:spPr>
            <a:xfrm>
              <a:off x="3032919" y="7902277"/>
              <a:ext cx="2924009" cy="3345160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09672" indent="-209672"/>
              <a:r>
                <a:rPr lang="en-US" sz="1800" b="1" dirty="0" smtClean="0"/>
                <a:t>REMEMBER!</a:t>
              </a:r>
            </a:p>
            <a:p>
              <a:pPr marL="209672" indent="-209672"/>
              <a:endParaRPr lang="en-US" sz="1800" b="1" dirty="0" smtClean="0"/>
            </a:p>
            <a:p>
              <a:pPr marL="273050" indent="-273050">
                <a:buAutoNum type="arabicPeriod"/>
              </a:pPr>
              <a:r>
                <a:rPr lang="en-US" sz="1800" dirty="0" smtClean="0"/>
                <a:t>Sunny days ensure that the batteries are well charged</a:t>
              </a:r>
            </a:p>
            <a:p>
              <a:pPr marL="273050" indent="-273050">
                <a:buAutoNum type="arabicPeriod"/>
              </a:pPr>
              <a:endParaRPr lang="en-US" sz="1800" dirty="0" smtClean="0"/>
            </a:p>
            <a:p>
              <a:pPr marL="273050" indent="-273050">
                <a:buAutoNum type="arabicPeriod"/>
              </a:pPr>
              <a:endParaRPr lang="en-US" sz="1800" dirty="0" smtClean="0"/>
            </a:p>
            <a:p>
              <a:pPr marL="273050" indent="-273050">
                <a:buFontTx/>
                <a:buAutoNum type="arabicPeriod"/>
              </a:pPr>
              <a:r>
                <a:rPr lang="en-US" sz="1800" dirty="0"/>
                <a:t>Cloudy  days  only provide little charge to the </a:t>
              </a:r>
              <a:r>
                <a:rPr lang="en-US" sz="1800" dirty="0" smtClean="0"/>
                <a:t>batteries</a:t>
              </a:r>
            </a:p>
            <a:p>
              <a:pPr marL="273050" indent="-273050">
                <a:buFontTx/>
                <a:buAutoNum type="arabicPeriod"/>
              </a:pPr>
              <a:endParaRPr lang="en-US" sz="1800" dirty="0" smtClean="0"/>
            </a:p>
            <a:p>
              <a:pPr marL="273050" indent="-273050">
                <a:buFontTx/>
                <a:buAutoNum type="arabicPeriod"/>
              </a:pPr>
              <a:endParaRPr lang="en-US" sz="1800" dirty="0" smtClean="0"/>
            </a:p>
            <a:p>
              <a:pPr marL="273050" indent="-273050">
                <a:buFontTx/>
                <a:buAutoNum type="arabicPeriod"/>
              </a:pPr>
              <a:r>
                <a:rPr lang="en-US" sz="1800" dirty="0" smtClean="0"/>
                <a:t>Rainy  </a:t>
              </a:r>
              <a:r>
                <a:rPr lang="en-US" sz="1800" dirty="0"/>
                <a:t>days  provide no charge to the </a:t>
              </a:r>
              <a:r>
                <a:rPr lang="en-US" sz="1800" dirty="0" smtClean="0"/>
                <a:t>batteries</a:t>
              </a:r>
              <a:endParaRPr lang="en-US" sz="1800" dirty="0"/>
            </a:p>
          </p:txBody>
        </p:sp>
      </p:grpSp>
      <p:sp>
        <p:nvSpPr>
          <p:cNvPr id="839" name="Rounded Rectangle 838"/>
          <p:cNvSpPr/>
          <p:nvPr/>
        </p:nvSpPr>
        <p:spPr>
          <a:xfrm>
            <a:off x="17815719" y="8275637"/>
            <a:ext cx="4297680" cy="3840480"/>
          </a:xfrm>
          <a:prstGeom prst="roundRect">
            <a:avLst/>
          </a:prstGeom>
          <a:ln w="190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PV-VP Site Code: ______________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Operator: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_______ HP: __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Manager: ___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 HP: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Connected to: _______ households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Total PV capacity: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kWp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Total battery storage: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___ kWh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Total inverter capacity: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 kW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Date commissioned: 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34041249" y="18816065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388" name="TextBox 387"/>
          <p:cNvSpPr txBox="1"/>
          <p:nvPr/>
        </p:nvSpPr>
        <p:spPr>
          <a:xfrm>
            <a:off x="33456585" y="214582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637" name="Oval 636"/>
          <p:cNvSpPr/>
          <p:nvPr/>
        </p:nvSpPr>
        <p:spPr>
          <a:xfrm>
            <a:off x="27048912" y="2146772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5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1" name="Oval 650"/>
          <p:cNvSpPr/>
          <p:nvPr/>
        </p:nvSpPr>
        <p:spPr>
          <a:xfrm>
            <a:off x="20732479" y="22060268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4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3" name="Oval 652"/>
          <p:cNvSpPr/>
          <p:nvPr/>
        </p:nvSpPr>
        <p:spPr>
          <a:xfrm>
            <a:off x="13417279" y="2229643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3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4" name="Oval 653"/>
          <p:cNvSpPr/>
          <p:nvPr/>
        </p:nvSpPr>
        <p:spPr>
          <a:xfrm>
            <a:off x="8062119" y="22288868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2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5" name="Oval 654"/>
          <p:cNvSpPr/>
          <p:nvPr/>
        </p:nvSpPr>
        <p:spPr>
          <a:xfrm>
            <a:off x="1432719" y="2244883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1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263" name="Cloud Callout 262"/>
          <p:cNvSpPr/>
          <p:nvPr/>
        </p:nvSpPr>
        <p:spPr>
          <a:xfrm>
            <a:off x="12986962" y="16276637"/>
            <a:ext cx="2695158" cy="944778"/>
          </a:xfrm>
          <a:prstGeom prst="cloudCallout">
            <a:avLst>
              <a:gd name="adj1" fmla="val 52220"/>
              <a:gd name="adj2" fmla="val 72688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2800" b="1" i="1" dirty="0" smtClean="0">
                <a:solidFill>
                  <a:schemeClr val="tx1"/>
                </a:solidFill>
              </a:rPr>
              <a:t>“Error” ???</a:t>
            </a:r>
            <a:endParaRPr lang="en-GB" sz="2800" b="1" i="1" dirty="0">
              <a:solidFill>
                <a:schemeClr val="tx1"/>
              </a:solidFill>
            </a:endParaRPr>
          </a:p>
        </p:txBody>
      </p:sp>
      <p:grpSp>
        <p:nvGrpSpPr>
          <p:cNvPr id="321" name="Group 320"/>
          <p:cNvGrpSpPr/>
          <p:nvPr/>
        </p:nvGrpSpPr>
        <p:grpSpPr>
          <a:xfrm>
            <a:off x="28704702" y="24327455"/>
            <a:ext cx="13723617" cy="5741382"/>
            <a:chOff x="28476102" y="24132215"/>
            <a:chExt cx="13723617" cy="5741382"/>
          </a:xfrm>
        </p:grpSpPr>
        <p:grpSp>
          <p:nvGrpSpPr>
            <p:cNvPr id="311" name="Group 310"/>
            <p:cNvGrpSpPr/>
            <p:nvPr/>
          </p:nvGrpSpPr>
          <p:grpSpPr>
            <a:xfrm>
              <a:off x="28476102" y="24132215"/>
              <a:ext cx="13723617" cy="5741382"/>
              <a:chOff x="28476102" y="24132215"/>
              <a:chExt cx="13723617" cy="5741382"/>
            </a:xfrm>
          </p:grpSpPr>
          <p:sp>
            <p:nvSpPr>
              <p:cNvPr id="503" name="Cloud Callout 502"/>
              <p:cNvSpPr/>
              <p:nvPr/>
            </p:nvSpPr>
            <p:spPr>
              <a:xfrm flipH="1">
                <a:off x="30009963" y="26105719"/>
                <a:ext cx="12189756" cy="3767878"/>
              </a:xfrm>
              <a:prstGeom prst="cloudCallout">
                <a:avLst>
                  <a:gd name="adj1" fmla="val 36683"/>
                  <a:gd name="adj2" fmla="val -63664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0" name="Cube 389"/>
              <p:cNvSpPr/>
              <p:nvPr/>
            </p:nvSpPr>
            <p:spPr>
              <a:xfrm>
                <a:off x="33069130" y="26335037"/>
                <a:ext cx="895350" cy="1295400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6" name="Group 395"/>
              <p:cNvGrpSpPr/>
              <p:nvPr/>
            </p:nvGrpSpPr>
            <p:grpSpPr>
              <a:xfrm>
                <a:off x="28476102" y="27189279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56" name="Parallelogram 455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6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57" name="Straight Connector 456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Connector 457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Straight Connector 460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Straight Connector 461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Straight Connector 462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Straight Connector 463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Connector 465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Straight Connector 467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Straight Connector 468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8" name="Group 397"/>
              <p:cNvGrpSpPr/>
              <p:nvPr/>
            </p:nvGrpSpPr>
            <p:grpSpPr>
              <a:xfrm>
                <a:off x="29518993" y="27337880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34" name="Parallelogram 433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6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38" name="Straight Connector 437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Connector 440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Connector 442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7" name="Straight Connector 446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Connector 449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Connector 450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traight Connector 451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Straight Connector 453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Connector 454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1" name="Group 400"/>
              <p:cNvGrpSpPr/>
              <p:nvPr/>
            </p:nvGrpSpPr>
            <p:grpSpPr>
              <a:xfrm>
                <a:off x="30561883" y="27486480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03" name="Parallelogram 402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6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04" name="Straight Connector 403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Connector 404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Straight Connector 405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Straight Connector 408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0" name="Cube 469"/>
              <p:cNvSpPr/>
              <p:nvPr/>
            </p:nvSpPr>
            <p:spPr>
              <a:xfrm>
                <a:off x="36479080" y="25725437"/>
                <a:ext cx="895350" cy="1673827"/>
              </a:xfrm>
              <a:prstGeom prst="cub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1" name="Cube 470"/>
              <p:cNvSpPr/>
              <p:nvPr/>
            </p:nvSpPr>
            <p:spPr>
              <a:xfrm>
                <a:off x="38612680" y="27261680"/>
                <a:ext cx="1524000" cy="2045157"/>
              </a:xfrm>
              <a:prstGeom prst="cub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3" name="Group 472"/>
              <p:cNvGrpSpPr/>
              <p:nvPr/>
            </p:nvGrpSpPr>
            <p:grpSpPr>
              <a:xfrm>
                <a:off x="34955080" y="27935237"/>
                <a:ext cx="1828800" cy="1614648"/>
                <a:chOff x="31379319" y="15781337"/>
                <a:chExt cx="2438400" cy="2170413"/>
              </a:xfrm>
            </p:grpSpPr>
            <p:sp>
              <p:nvSpPr>
                <p:cNvPr id="475" name="Cube 474"/>
                <p:cNvSpPr/>
                <p:nvPr/>
              </p:nvSpPr>
              <p:spPr>
                <a:xfrm>
                  <a:off x="32674719" y="15781337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6" name="Cube 475"/>
                <p:cNvSpPr/>
                <p:nvPr/>
              </p:nvSpPr>
              <p:spPr>
                <a:xfrm>
                  <a:off x="32065119" y="16201724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7" name="Cube 476"/>
                <p:cNvSpPr/>
                <p:nvPr/>
              </p:nvSpPr>
              <p:spPr>
                <a:xfrm>
                  <a:off x="31379319" y="16657637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04" name="TextBox 503"/>
              <p:cNvSpPr txBox="1"/>
              <p:nvPr/>
            </p:nvSpPr>
            <p:spPr>
              <a:xfrm>
                <a:off x="30762521" y="25759122"/>
                <a:ext cx="5475786" cy="652115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</a:pPr>
                <a:r>
                  <a:rPr lang="en-US" sz="1800" b="1" dirty="0" smtClean="0"/>
                  <a:t>VILLAGE SOLAR SYSTEM COMPONENTS</a:t>
                </a:r>
                <a:endParaRPr lang="en-US" sz="1800" dirty="0" smtClean="0"/>
              </a:p>
              <a:p>
                <a:pPr marL="209672" indent="-209672">
                  <a:spcAft>
                    <a:spcPts val="600"/>
                  </a:spcAft>
                  <a:buAutoNum type="arabicPeriod"/>
                </a:pPr>
                <a:endParaRPr lang="en-US" sz="1800" dirty="0" smtClean="0"/>
              </a:p>
            </p:txBody>
          </p:sp>
          <p:sp>
            <p:nvSpPr>
              <p:cNvPr id="506" name="TextBox 505"/>
              <p:cNvSpPr txBox="1"/>
              <p:nvPr/>
            </p:nvSpPr>
            <p:spPr>
              <a:xfrm>
                <a:off x="30007719" y="26639837"/>
                <a:ext cx="2580451" cy="575171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  <a:buAutoNum type="arabicPeriod"/>
                </a:pPr>
                <a:r>
                  <a:rPr lang="en-US" sz="1800" b="1" dirty="0" smtClean="0"/>
                  <a:t>Solar panels </a:t>
                </a:r>
                <a:r>
                  <a:rPr lang="en-US" sz="1800" dirty="0" smtClean="0"/>
                  <a:t>produce electricity from sunshine</a:t>
                </a:r>
              </a:p>
            </p:txBody>
          </p:sp>
          <p:sp>
            <p:nvSpPr>
              <p:cNvPr id="508" name="TextBox 507"/>
              <p:cNvSpPr txBox="1"/>
              <p:nvPr/>
            </p:nvSpPr>
            <p:spPr>
              <a:xfrm>
                <a:off x="32745280" y="27706637"/>
                <a:ext cx="1924673" cy="852169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800" dirty="0" smtClean="0"/>
                  <a:t>2. </a:t>
                </a:r>
                <a:r>
                  <a:rPr lang="en-US" sz="1800" b="1" dirty="0" smtClean="0"/>
                  <a:t>Connection box </a:t>
                </a:r>
                <a:r>
                  <a:rPr lang="en-US" sz="1800" dirty="0" smtClean="0"/>
                  <a:t>combines cables from all solar panels</a:t>
                </a:r>
              </a:p>
            </p:txBody>
          </p:sp>
          <p:sp>
            <p:nvSpPr>
              <p:cNvPr id="509" name="TextBox 508"/>
              <p:cNvSpPr txBox="1"/>
              <p:nvPr/>
            </p:nvSpPr>
            <p:spPr>
              <a:xfrm>
                <a:off x="34300252" y="26064666"/>
                <a:ext cx="2108267" cy="575171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800" dirty="0" smtClean="0"/>
                  <a:t>3. </a:t>
                </a:r>
                <a:r>
                  <a:rPr lang="en-US" sz="1800" b="1" dirty="0" smtClean="0"/>
                  <a:t>Charge controller </a:t>
                </a:r>
                <a:r>
                  <a:rPr lang="en-US" sz="1800" dirty="0" smtClean="0"/>
                  <a:t>protects the batteries </a:t>
                </a:r>
              </a:p>
            </p:txBody>
          </p:sp>
          <p:sp>
            <p:nvSpPr>
              <p:cNvPr id="511" name="TextBox 510"/>
              <p:cNvSpPr txBox="1"/>
              <p:nvPr/>
            </p:nvSpPr>
            <p:spPr>
              <a:xfrm>
                <a:off x="36631480" y="28835668"/>
                <a:ext cx="1872247" cy="852169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800" dirty="0" smtClean="0"/>
                  <a:t>4. </a:t>
                </a:r>
                <a:r>
                  <a:rPr lang="en-US" sz="1800" b="1" dirty="0" smtClean="0"/>
                  <a:t>Batteries</a:t>
                </a:r>
                <a:r>
                  <a:rPr lang="en-US" sz="1800" dirty="0" smtClean="0"/>
                  <a:t> store electricity for night time use</a:t>
                </a:r>
              </a:p>
            </p:txBody>
          </p:sp>
          <p:sp>
            <p:nvSpPr>
              <p:cNvPr id="478" name="TextBox 477"/>
              <p:cNvSpPr txBox="1"/>
              <p:nvPr/>
            </p:nvSpPr>
            <p:spPr>
              <a:xfrm>
                <a:off x="40266135" y="27490545"/>
                <a:ext cx="1863028" cy="1129168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800" dirty="0"/>
                  <a:t>5</a:t>
                </a:r>
                <a:r>
                  <a:rPr lang="en-US" sz="1800" dirty="0" smtClean="0"/>
                  <a:t>. </a:t>
                </a:r>
                <a:r>
                  <a:rPr lang="en-US" sz="1800" b="1" dirty="0" smtClean="0"/>
                  <a:t>Inverter</a:t>
                </a:r>
                <a:r>
                  <a:rPr lang="en-US" sz="1800" dirty="0" smtClean="0"/>
                  <a:t> converts solar electricity (DC) into grid electricity (AC)</a:t>
                </a:r>
              </a:p>
            </p:txBody>
          </p:sp>
          <p:grpSp>
            <p:nvGrpSpPr>
              <p:cNvPr id="1034" name="Group 1033"/>
              <p:cNvGrpSpPr/>
              <p:nvPr/>
            </p:nvGrpSpPr>
            <p:grpSpPr>
              <a:xfrm>
                <a:off x="38832214" y="24132215"/>
                <a:ext cx="3057066" cy="2245805"/>
                <a:chOff x="38914053" y="24539204"/>
                <a:chExt cx="3057066" cy="2245805"/>
              </a:xfrm>
            </p:grpSpPr>
            <p:grpSp>
              <p:nvGrpSpPr>
                <p:cNvPr id="479" name="Group 633"/>
                <p:cNvGrpSpPr/>
                <p:nvPr/>
              </p:nvGrpSpPr>
              <p:grpSpPr>
                <a:xfrm>
                  <a:off x="38914053" y="24539204"/>
                  <a:ext cx="3057066" cy="2245805"/>
                  <a:chOff x="28102719" y="12778415"/>
                  <a:chExt cx="3057066" cy="2245805"/>
                </a:xfrm>
              </p:grpSpPr>
              <p:grpSp>
                <p:nvGrpSpPr>
                  <p:cNvPr id="481" name="Group 581"/>
                  <p:cNvGrpSpPr/>
                  <p:nvPr/>
                </p:nvGrpSpPr>
                <p:grpSpPr>
                  <a:xfrm>
                    <a:off x="28102719" y="12923837"/>
                    <a:ext cx="3057066" cy="2100383"/>
                    <a:chOff x="28102719" y="13838237"/>
                    <a:chExt cx="3057066" cy="2100383"/>
                  </a:xfrm>
                </p:grpSpPr>
                <p:cxnSp>
                  <p:nvCxnSpPr>
                    <p:cNvPr id="486" name="Straight Connector 485"/>
                    <p:cNvCxnSpPr/>
                    <p:nvPr/>
                  </p:nvCxnSpPr>
                  <p:spPr>
                    <a:xfrm>
                      <a:off x="29380420" y="13910266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8" name="Straight Connector 487"/>
                    <p:cNvCxnSpPr/>
                    <p:nvPr/>
                  </p:nvCxnSpPr>
                  <p:spPr>
                    <a:xfrm>
                      <a:off x="28723824" y="14098950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9" name="Straight Connector 488"/>
                    <p:cNvCxnSpPr/>
                    <p:nvPr/>
                  </p:nvCxnSpPr>
                  <p:spPr>
                    <a:xfrm>
                      <a:off x="30285459" y="14476318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1" name="Straight Connector 490"/>
                    <p:cNvCxnSpPr/>
                    <p:nvPr/>
                  </p:nvCxnSpPr>
                  <p:spPr>
                    <a:xfrm>
                      <a:off x="29611116" y="1471217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3" name="Straight Connector 492"/>
                    <p:cNvCxnSpPr/>
                    <p:nvPr/>
                  </p:nvCxnSpPr>
                  <p:spPr>
                    <a:xfrm flipV="1">
                      <a:off x="28990011" y="15010923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4" name="Straight Connector 493"/>
                    <p:cNvCxnSpPr/>
                    <p:nvPr/>
                  </p:nvCxnSpPr>
                  <p:spPr>
                    <a:xfrm flipV="1">
                      <a:off x="29611116" y="1474362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8" name="Straight Connector 497"/>
                    <p:cNvCxnSpPr/>
                    <p:nvPr/>
                  </p:nvCxnSpPr>
                  <p:spPr>
                    <a:xfrm flipV="1">
                      <a:off x="30285459" y="14523489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0" name="Straight Connector 499"/>
                    <p:cNvCxnSpPr/>
                    <p:nvPr/>
                  </p:nvCxnSpPr>
                  <p:spPr>
                    <a:xfrm flipV="1">
                      <a:off x="29380420" y="1397316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2" name="Straight Connector 511"/>
                    <p:cNvCxnSpPr/>
                    <p:nvPr/>
                  </p:nvCxnSpPr>
                  <p:spPr>
                    <a:xfrm flipV="1">
                      <a:off x="28723824" y="1414612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3" name="Straight Connector 512"/>
                    <p:cNvCxnSpPr/>
                    <p:nvPr/>
                  </p:nvCxnSpPr>
                  <p:spPr>
                    <a:xfrm flipV="1">
                      <a:off x="28120465" y="14397700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4" name="Straight Connector 513"/>
                    <p:cNvCxnSpPr/>
                    <p:nvPr/>
                  </p:nvCxnSpPr>
                  <p:spPr>
                    <a:xfrm>
                      <a:off x="28990011" y="1501092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Connector 515"/>
                    <p:cNvCxnSpPr/>
                    <p:nvPr/>
                  </p:nvCxnSpPr>
                  <p:spPr>
                    <a:xfrm>
                      <a:off x="28120465" y="1436625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8" name="Straight Connector 517"/>
                    <p:cNvCxnSpPr/>
                    <p:nvPr/>
                  </p:nvCxnSpPr>
                  <p:spPr>
                    <a:xfrm flipV="1">
                      <a:off x="28990011" y="14759344"/>
                      <a:ext cx="621105" cy="283026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9" name="Straight Connector 518"/>
                    <p:cNvCxnSpPr/>
                    <p:nvPr/>
                  </p:nvCxnSpPr>
                  <p:spPr>
                    <a:xfrm flipV="1">
                      <a:off x="29628862" y="14539213"/>
                      <a:ext cx="656596" cy="220131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1" name="Straight Connector 520"/>
                    <p:cNvCxnSpPr/>
                    <p:nvPr/>
                  </p:nvCxnSpPr>
                  <p:spPr>
                    <a:xfrm flipV="1">
                      <a:off x="28723824" y="13988884"/>
                      <a:ext cx="638851" cy="172960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2" name="Straight Connector 521"/>
                    <p:cNvCxnSpPr/>
                    <p:nvPr/>
                  </p:nvCxnSpPr>
                  <p:spPr>
                    <a:xfrm flipV="1">
                      <a:off x="28102719" y="14161845"/>
                      <a:ext cx="638851" cy="251579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4" name="Straight Connector 523"/>
                    <p:cNvCxnSpPr/>
                    <p:nvPr/>
                  </p:nvCxnSpPr>
                  <p:spPr>
                    <a:xfrm flipV="1">
                      <a:off x="28209194" y="15026647"/>
                      <a:ext cx="763072" cy="235855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Connector 526"/>
                    <p:cNvCxnSpPr/>
                    <p:nvPr/>
                  </p:nvCxnSpPr>
                  <p:spPr>
                    <a:xfrm>
                      <a:off x="28120465" y="14413424"/>
                      <a:ext cx="53238" cy="849078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8" name="Straight Connector 527"/>
                    <p:cNvCxnSpPr/>
                    <p:nvPr/>
                  </p:nvCxnSpPr>
                  <p:spPr>
                    <a:xfrm>
                      <a:off x="28191448" y="15199607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1" name="Straight Connector 530"/>
                    <p:cNvCxnSpPr/>
                    <p:nvPr/>
                  </p:nvCxnSpPr>
                  <p:spPr>
                    <a:xfrm>
                      <a:off x="28209194" y="15246778"/>
                      <a:ext cx="301679" cy="691842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533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0617319" y="144478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5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245719" y="149812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7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702919" y="138382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9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017119" y="140668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58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8331319" y="143716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</p:grpSp>
              <p:pic>
                <p:nvPicPr>
                  <p:cNvPr id="484" name="Picture 6" descr="http://www.gettyicons.com/free-icons/142/games/png/64/tree_64.png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30337903" y="12778415"/>
                    <a:ext cx="610740" cy="610740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56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0742853" y="25496837"/>
                  <a:ext cx="542466" cy="489970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cxnSp>
            <p:nvCxnSpPr>
              <p:cNvPr id="573" name="Curved Connector 572"/>
              <p:cNvCxnSpPr>
                <a:endCxn id="390" idx="2"/>
              </p:cNvCxnSpPr>
              <p:nvPr/>
            </p:nvCxnSpPr>
            <p:spPr>
              <a:xfrm flipV="1">
                <a:off x="32279954" y="27094656"/>
                <a:ext cx="789176" cy="612901"/>
              </a:xfrm>
              <a:prstGeom prst="curvedConnector3">
                <a:avLst>
                  <a:gd name="adj1" fmla="val 22558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Curved Connector 573"/>
              <p:cNvCxnSpPr/>
              <p:nvPr/>
            </p:nvCxnSpPr>
            <p:spPr>
              <a:xfrm flipV="1">
                <a:off x="34035764" y="26754137"/>
                <a:ext cx="2454866" cy="660046"/>
              </a:xfrm>
              <a:prstGeom prst="curvedConnector3">
                <a:avLst>
                  <a:gd name="adj1" fmla="val 50000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Curved Connector 577"/>
              <p:cNvCxnSpPr/>
              <p:nvPr/>
            </p:nvCxnSpPr>
            <p:spPr>
              <a:xfrm rot="5400000">
                <a:off x="35133427" y="27279131"/>
                <a:ext cx="1402195" cy="1312211"/>
              </a:xfrm>
              <a:prstGeom prst="curvedConnector3">
                <a:avLst>
                  <a:gd name="adj1" fmla="val 36508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Curved Connector 579"/>
              <p:cNvCxnSpPr/>
              <p:nvPr/>
            </p:nvCxnSpPr>
            <p:spPr>
              <a:xfrm rot="5400000" flipH="1" flipV="1">
                <a:off x="36540328" y="27657736"/>
                <a:ext cx="833796" cy="346690"/>
              </a:xfrm>
              <a:prstGeom prst="curvedConnector3">
                <a:avLst>
                  <a:gd name="adj1" fmla="val 50000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Curved Connector 585"/>
              <p:cNvCxnSpPr>
                <a:stCxn id="470" idx="5"/>
              </p:cNvCxnSpPr>
              <p:nvPr/>
            </p:nvCxnSpPr>
            <p:spPr>
              <a:xfrm>
                <a:off x="37374430" y="26450432"/>
                <a:ext cx="1225242" cy="1182749"/>
              </a:xfrm>
              <a:prstGeom prst="curvedConnector3">
                <a:avLst>
                  <a:gd name="adj1" fmla="val 30361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Curved Connector 587"/>
              <p:cNvCxnSpPr/>
              <p:nvPr/>
            </p:nvCxnSpPr>
            <p:spPr>
              <a:xfrm rot="16200000" flipV="1">
                <a:off x="39087644" y="26279833"/>
                <a:ext cx="1057789" cy="905911"/>
              </a:xfrm>
              <a:prstGeom prst="curvedConnector3">
                <a:avLst>
                  <a:gd name="adj1" fmla="val 46073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3" name="Oval 612"/>
              <p:cNvSpPr/>
              <p:nvPr/>
            </p:nvSpPr>
            <p:spPr>
              <a:xfrm>
                <a:off x="33247009" y="26909453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2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4" name="Oval 613"/>
              <p:cNvSpPr/>
              <p:nvPr/>
            </p:nvSpPr>
            <p:spPr>
              <a:xfrm>
                <a:off x="31278980" y="27879706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625" name="Oval 624"/>
              <p:cNvSpPr/>
              <p:nvPr/>
            </p:nvSpPr>
            <p:spPr>
              <a:xfrm>
                <a:off x="36631480" y="26468454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  <p:sp>
            <p:nvSpPr>
              <p:cNvPr id="628" name="Oval 627"/>
              <p:cNvSpPr/>
              <p:nvPr/>
            </p:nvSpPr>
            <p:spPr>
              <a:xfrm>
                <a:off x="35188372" y="28975787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0" name="Oval 629"/>
              <p:cNvSpPr/>
              <p:nvPr/>
            </p:nvSpPr>
            <p:spPr>
              <a:xfrm>
                <a:off x="39028684" y="28203931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  <p:sp>
            <p:nvSpPr>
              <p:cNvPr id="632" name="TextBox 631"/>
              <p:cNvSpPr txBox="1"/>
              <p:nvPr/>
            </p:nvSpPr>
            <p:spPr>
              <a:xfrm>
                <a:off x="39913719" y="25940068"/>
                <a:ext cx="2124039" cy="852169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800" dirty="0"/>
                  <a:t>6</a:t>
                </a:r>
                <a:r>
                  <a:rPr lang="en-US" sz="1800" dirty="0" smtClean="0"/>
                  <a:t>. </a:t>
                </a:r>
                <a:r>
                  <a:rPr lang="en-US" sz="1800" b="1" dirty="0"/>
                  <a:t>D</a:t>
                </a:r>
                <a:r>
                  <a:rPr lang="en-US" sz="1800" b="1" dirty="0" smtClean="0"/>
                  <a:t>istribution grid </a:t>
                </a:r>
                <a:r>
                  <a:rPr lang="en-US" sz="1800" dirty="0" smtClean="0"/>
                  <a:t>connects to “</a:t>
                </a:r>
                <a:r>
                  <a:rPr lang="en-US" sz="1800" b="1" dirty="0" smtClean="0"/>
                  <a:t>load</a:t>
                </a:r>
                <a:r>
                  <a:rPr lang="en-US" sz="1800" dirty="0" smtClean="0"/>
                  <a:t>” (all electricity users)</a:t>
                </a:r>
              </a:p>
            </p:txBody>
          </p:sp>
          <p:sp>
            <p:nvSpPr>
              <p:cNvPr id="635" name="Oval 634"/>
              <p:cNvSpPr/>
              <p:nvPr/>
            </p:nvSpPr>
            <p:spPr>
              <a:xfrm>
                <a:off x="38844573" y="25483068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  <p:pic>
          <p:nvPicPr>
            <p:cNvPr id="482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270441" y="25135850"/>
              <a:ext cx="610740" cy="610740"/>
            </a:xfrm>
            <a:prstGeom prst="rect">
              <a:avLst/>
            </a:prstGeom>
            <a:noFill/>
          </p:spPr>
        </p:pic>
      </p:grpSp>
      <p:sp>
        <p:nvSpPr>
          <p:cNvPr id="492" name="Oval 491"/>
          <p:cNvSpPr/>
          <p:nvPr/>
        </p:nvSpPr>
        <p:spPr>
          <a:xfrm>
            <a:off x="16389079" y="21222068"/>
            <a:ext cx="664640" cy="6933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5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496" name="Oval 495"/>
          <p:cNvSpPr/>
          <p:nvPr/>
        </p:nvSpPr>
        <p:spPr>
          <a:xfrm>
            <a:off x="39235899" y="2789237"/>
            <a:ext cx="304002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Fix or reconnect the cables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97" name="Curved Connector 496"/>
          <p:cNvCxnSpPr>
            <a:stCxn id="402" idx="7"/>
            <a:endCxn id="496" idx="0"/>
          </p:cNvCxnSpPr>
          <p:nvPr/>
        </p:nvCxnSpPr>
        <p:spPr>
          <a:xfrm rot="5400000" flipH="1" flipV="1">
            <a:off x="39073304" y="1423872"/>
            <a:ext cx="317239" cy="3047971"/>
          </a:xfrm>
          <a:prstGeom prst="curvedConnector3">
            <a:avLst>
              <a:gd name="adj1" fmla="val 172059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" name="TextBox 531"/>
          <p:cNvSpPr txBox="1"/>
          <p:nvPr/>
        </p:nvSpPr>
        <p:spPr>
          <a:xfrm>
            <a:off x="38596574" y="27892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57" name="TextBox 656"/>
          <p:cNvSpPr txBox="1"/>
          <p:nvPr/>
        </p:nvSpPr>
        <p:spPr>
          <a:xfrm>
            <a:off x="11567319" y="20700156"/>
            <a:ext cx="3465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</a:t>
            </a:r>
            <a:r>
              <a:rPr lang="en-US" sz="1400" dirty="0" smtClean="0"/>
              <a:t> two actions are possible, try each until the problem solved</a:t>
            </a:r>
            <a:endParaRPr lang="en-US" sz="1400" dirty="0"/>
          </a:p>
        </p:txBody>
      </p:sp>
      <p:cxnSp>
        <p:nvCxnSpPr>
          <p:cNvPr id="658" name="Curved Connector 361"/>
          <p:cNvCxnSpPr>
            <a:endCxn id="408" idx="0"/>
          </p:cNvCxnSpPr>
          <p:nvPr/>
        </p:nvCxnSpPr>
        <p:spPr>
          <a:xfrm rot="10800000" flipV="1">
            <a:off x="6219832" y="16688117"/>
            <a:ext cx="1739112" cy="85577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9" name="Picture 6" descr="http://www.gettyicons.com/free-icons/142/games/png/64/tree_6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179761" y="8072066"/>
            <a:ext cx="533400" cy="533400"/>
          </a:xfrm>
          <a:prstGeom prst="rect">
            <a:avLst/>
          </a:prstGeom>
          <a:noFill/>
        </p:spPr>
      </p:pic>
      <p:pic>
        <p:nvPicPr>
          <p:cNvPr id="662" name="Picture 2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919" y="19046962"/>
            <a:ext cx="2745800" cy="22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44" name="Group 343"/>
          <p:cNvGrpSpPr/>
          <p:nvPr/>
        </p:nvGrpSpPr>
        <p:grpSpPr>
          <a:xfrm>
            <a:off x="594519" y="1907572"/>
            <a:ext cx="7126380" cy="5427992"/>
            <a:chOff x="594519" y="1907572"/>
            <a:chExt cx="7126380" cy="5427992"/>
          </a:xfrm>
        </p:grpSpPr>
        <p:grpSp>
          <p:nvGrpSpPr>
            <p:cNvPr id="1047" name="Group 1046"/>
            <p:cNvGrpSpPr/>
            <p:nvPr/>
          </p:nvGrpSpPr>
          <p:grpSpPr>
            <a:xfrm>
              <a:off x="594519" y="1907572"/>
              <a:ext cx="7126380" cy="5427992"/>
              <a:chOff x="594519" y="1907572"/>
              <a:chExt cx="7126380" cy="5427992"/>
            </a:xfrm>
          </p:grpSpPr>
          <p:sp>
            <p:nvSpPr>
              <p:cNvPr id="713" name="Cloud Callout 712"/>
              <p:cNvSpPr/>
              <p:nvPr/>
            </p:nvSpPr>
            <p:spPr>
              <a:xfrm flipH="1">
                <a:off x="594519" y="1907572"/>
                <a:ext cx="7126380" cy="5427992"/>
              </a:xfrm>
              <a:prstGeom prst="cloudCallout">
                <a:avLst>
                  <a:gd name="adj1" fmla="val -36500"/>
                  <a:gd name="adj2" fmla="val -68448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0" name="TextBox 699"/>
              <p:cNvSpPr txBox="1"/>
              <p:nvPr/>
            </p:nvSpPr>
            <p:spPr>
              <a:xfrm>
                <a:off x="1204119" y="2618671"/>
                <a:ext cx="6477000" cy="4437766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</a:pPr>
                <a:r>
                  <a:rPr lang="en-US" sz="1800" b="1" dirty="0" smtClean="0"/>
                  <a:t>GENERAL GUIDANCE FOR ELECTRICAL SAFETY</a:t>
                </a:r>
              </a:p>
              <a:p>
                <a:pPr marL="273050" indent="-273050">
                  <a:spcAft>
                    <a:spcPts val="600"/>
                  </a:spcAft>
                  <a:buAutoNum type="arabicPeriod"/>
                </a:pPr>
                <a:r>
                  <a:rPr lang="en-US" sz="1800" dirty="0" smtClean="0"/>
                  <a:t>Wear appropriate safety gear and take  precautions</a:t>
                </a:r>
              </a:p>
              <a:p>
                <a:pPr marL="458788" lvl="1" indent="-1588">
                  <a:spcAft>
                    <a:spcPts val="600"/>
                  </a:spcAft>
                </a:pPr>
                <a:r>
                  <a:rPr lang="en-US" sz="1800" dirty="0" smtClean="0"/>
                  <a:t>Never work with electric parts before system is completely off</a:t>
                </a:r>
              </a:p>
              <a:p>
                <a:pPr marL="458788" lvl="1" indent="-1588">
                  <a:spcAft>
                    <a:spcPts val="600"/>
                  </a:spcAft>
                </a:pPr>
                <a:r>
                  <a:rPr lang="en-US" sz="1800" dirty="0" smtClean="0"/>
                  <a:t>Use gloves and wear shoes when dealing with cables and electricity even if the problem seems small and turn off switches</a:t>
                </a:r>
              </a:p>
              <a:p>
                <a:pPr marL="458788" lvl="1" indent="-1588">
                  <a:spcAft>
                    <a:spcPts val="600"/>
                  </a:spcAft>
                </a:pPr>
                <a:r>
                  <a:rPr lang="en-US" sz="1800" dirty="0" smtClean="0"/>
                  <a:t>Solar panels are ‘life’ when sunlight is present. Take extreme </a:t>
                </a:r>
                <a:r>
                  <a:rPr lang="en-US" sz="1800" dirty="0"/>
                  <a:t>care </a:t>
                </a:r>
                <a:r>
                  <a:rPr lang="en-US" sz="1800" dirty="0" smtClean="0"/>
                  <a:t>not to cause short </a:t>
                </a:r>
                <a:r>
                  <a:rPr lang="en-US" sz="1800" dirty="0"/>
                  <a:t>circuits in DC </a:t>
                </a:r>
                <a:r>
                  <a:rPr lang="en-US" sz="1800" dirty="0" smtClean="0"/>
                  <a:t>circuits, by connecting wrong wires </a:t>
                </a:r>
              </a:p>
              <a:p>
                <a:pPr marL="268288" indent="-268288">
                  <a:spcAft>
                    <a:spcPts val="600"/>
                  </a:spcAft>
                  <a:buAutoNum type="arabicPeriod"/>
                </a:pPr>
                <a:r>
                  <a:rPr lang="en-US" sz="1800" dirty="0" smtClean="0"/>
                  <a:t>Use </a:t>
                </a:r>
                <a:r>
                  <a:rPr lang="en-US" sz="1800" dirty="0"/>
                  <a:t>appropriate</a:t>
                </a:r>
                <a:r>
                  <a:rPr lang="en-US" sz="1800" dirty="0" smtClean="0"/>
                  <a:t> tools</a:t>
                </a:r>
              </a:p>
              <a:p>
                <a:pPr marL="268288" indent="-268288">
                  <a:spcAft>
                    <a:spcPts val="600"/>
                  </a:spcAft>
                  <a:buAutoNum type="arabicPeriod"/>
                </a:pPr>
                <a:r>
                  <a:rPr lang="en-US" sz="1800" dirty="0" smtClean="0"/>
                  <a:t>Only work on the solar cables early morning or late afternoon when sunshine is limited</a:t>
                </a:r>
              </a:p>
              <a:p>
                <a:pPr marL="268288" indent="-268288">
                  <a:spcAft>
                    <a:spcPts val="600"/>
                  </a:spcAft>
                  <a:buAutoNum type="arabicPeriod"/>
                </a:pPr>
                <a:r>
                  <a:rPr lang="en-US" sz="1800" dirty="0" smtClean="0"/>
                  <a:t>If operators cannot fix or find the problem by themselves contact trained technician only</a:t>
                </a:r>
              </a:p>
            </p:txBody>
          </p:sp>
        </p:grpSp>
        <p:pic>
          <p:nvPicPr>
            <p:cNvPr id="663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1406394" y="4601412"/>
              <a:ext cx="216000" cy="217292"/>
            </a:xfrm>
            <a:prstGeom prst="rect">
              <a:avLst/>
            </a:prstGeom>
            <a:noFill/>
          </p:spPr>
        </p:pic>
        <p:pic>
          <p:nvPicPr>
            <p:cNvPr id="664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1412069" y="3699705"/>
              <a:ext cx="216000" cy="217292"/>
            </a:xfrm>
            <a:prstGeom prst="rect">
              <a:avLst/>
            </a:prstGeom>
            <a:noFill/>
          </p:spPr>
        </p:pic>
        <p:pic>
          <p:nvPicPr>
            <p:cNvPr id="670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1412069" y="3355887"/>
              <a:ext cx="216000" cy="217292"/>
            </a:xfrm>
            <a:prstGeom prst="rect">
              <a:avLst/>
            </a:prstGeom>
            <a:noFill/>
          </p:spPr>
        </p:pic>
      </p:grpSp>
      <p:grpSp>
        <p:nvGrpSpPr>
          <p:cNvPr id="707" name="Group 335"/>
          <p:cNvGrpSpPr/>
          <p:nvPr/>
        </p:nvGrpSpPr>
        <p:grpSpPr>
          <a:xfrm>
            <a:off x="2408011" y="406439"/>
            <a:ext cx="2819400" cy="2154198"/>
            <a:chOff x="3794919" y="26944637"/>
            <a:chExt cx="2819400" cy="2154198"/>
          </a:xfrm>
        </p:grpSpPr>
        <p:sp>
          <p:nvSpPr>
            <p:cNvPr id="708" name="TextBox 707"/>
            <p:cNvSpPr txBox="1"/>
            <p:nvPr/>
          </p:nvSpPr>
          <p:spPr>
            <a:xfrm>
              <a:off x="3794919" y="28544837"/>
              <a:ext cx="2819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/>
                <a:t>Electrical Check</a:t>
              </a:r>
              <a:endParaRPr lang="en-US" sz="3000" b="1" dirty="0"/>
            </a:p>
          </p:txBody>
        </p:sp>
        <p:pic>
          <p:nvPicPr>
            <p:cNvPr id="709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480" name="Oval 479"/>
          <p:cNvSpPr/>
          <p:nvPr/>
        </p:nvSpPr>
        <p:spPr>
          <a:xfrm>
            <a:off x="30221919" y="5227637"/>
            <a:ext cx="3672000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for </a:t>
            </a:r>
            <a:r>
              <a:rPr lang="en-US" sz="2400" b="1" dirty="0" smtClean="0">
                <a:solidFill>
                  <a:srgbClr val="FF0000"/>
                </a:solidFill>
              </a:rPr>
              <a:t>RED</a:t>
            </a:r>
            <a:r>
              <a:rPr lang="en-US" sz="2400" b="1" dirty="0" smtClean="0">
                <a:solidFill>
                  <a:schemeClr val="tx1"/>
                </a:solidFill>
              </a:rPr>
              <a:t> light!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87" name="Curved Connector 486"/>
          <p:cNvCxnSpPr>
            <a:stCxn id="617" idx="4"/>
            <a:endCxn id="480" idx="7"/>
          </p:cNvCxnSpPr>
          <p:nvPr/>
        </p:nvCxnSpPr>
        <p:spPr>
          <a:xfrm rot="16200000" flipH="1">
            <a:off x="32229752" y="4346724"/>
            <a:ext cx="931303" cy="132152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1" name="TextBox 670"/>
          <p:cNvSpPr txBox="1"/>
          <p:nvPr/>
        </p:nvSpPr>
        <p:spPr>
          <a:xfrm>
            <a:off x="33055719" y="43894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310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4519" y="16886237"/>
            <a:ext cx="4122354" cy="5167346"/>
            <a:chOff x="372565" y="16886237"/>
            <a:chExt cx="4122354" cy="5167346"/>
          </a:xfrm>
        </p:grpSpPr>
        <p:sp>
          <p:nvSpPr>
            <p:cNvPr id="359" name="Cloud Callout 358"/>
            <p:cNvSpPr/>
            <p:nvPr/>
          </p:nvSpPr>
          <p:spPr>
            <a:xfrm flipH="1">
              <a:off x="372565" y="17174582"/>
              <a:ext cx="4122354" cy="4879001"/>
            </a:xfrm>
            <a:prstGeom prst="cloudCallout">
              <a:avLst>
                <a:gd name="adj1" fmla="val -67582"/>
                <a:gd name="adj2" fmla="val -1560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1023310" y="16886237"/>
              <a:ext cx="2924009" cy="298172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800" b="1" dirty="0" smtClean="0"/>
                <a:t>RESTART KOMPUTER</a:t>
              </a:r>
              <a:endParaRPr lang="en-US" sz="1800" dirty="0" smtClean="0"/>
            </a:p>
          </p:txBody>
        </p:sp>
        <p:pic>
          <p:nvPicPr>
            <p:cNvPr id="362" name="Picture 2" descr="http://windowswave.com/wp-content/uploads/2012/11/Windows-Start-Butt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65" y="17191037"/>
              <a:ext cx="1368000" cy="13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3" name="Picture 4" descr="http://res1.windows.microsoft.com/resbox/en/windows%207/main/f8a52cd8-46e8-4cfd-8bcb-9af7e77d466a_6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60" y="19019837"/>
              <a:ext cx="2470556" cy="209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4" name="Down Arrow 2"/>
            <p:cNvSpPr/>
            <p:nvPr/>
          </p:nvSpPr>
          <p:spPr>
            <a:xfrm rot="9187795">
              <a:off x="1684324" y="17889347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70" name="Down Arrow 2"/>
            <p:cNvSpPr/>
            <p:nvPr/>
          </p:nvSpPr>
          <p:spPr>
            <a:xfrm rot="9187795">
              <a:off x="1580386" y="20800636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Down Arrow 2"/>
            <p:cNvSpPr/>
            <p:nvPr/>
          </p:nvSpPr>
          <p:spPr>
            <a:xfrm rot="9187795">
              <a:off x="2522524" y="20218331"/>
              <a:ext cx="612936" cy="922596"/>
            </a:xfrm>
            <a:custGeom>
              <a:avLst/>
              <a:gdLst>
                <a:gd name="connsiteX0" fmla="*/ 0 w 5257800"/>
                <a:gd name="connsiteY0" fmla="*/ 4533820 h 7162720"/>
                <a:gd name="connsiteX1" fmla="*/ 1874826 w 5257800"/>
                <a:gd name="connsiteY1" fmla="*/ 4533820 h 7162720"/>
                <a:gd name="connsiteX2" fmla="*/ 1874826 w 5257800"/>
                <a:gd name="connsiteY2" fmla="*/ 0 h 7162720"/>
                <a:gd name="connsiteX3" fmla="*/ 3382974 w 5257800"/>
                <a:gd name="connsiteY3" fmla="*/ 0 h 7162720"/>
                <a:gd name="connsiteX4" fmla="*/ 3382974 w 5257800"/>
                <a:gd name="connsiteY4" fmla="*/ 4533820 h 7162720"/>
                <a:gd name="connsiteX5" fmla="*/ 5257800 w 5257800"/>
                <a:gd name="connsiteY5" fmla="*/ 4533820 h 7162720"/>
                <a:gd name="connsiteX6" fmla="*/ 2628900 w 5257800"/>
                <a:gd name="connsiteY6" fmla="*/ 7162720 h 7162720"/>
                <a:gd name="connsiteX7" fmla="*/ 0 w 5257800"/>
                <a:gd name="connsiteY7" fmla="*/ 4533820 h 7162720"/>
                <a:gd name="connsiteX0" fmla="*/ 0 w 4769526"/>
                <a:gd name="connsiteY0" fmla="*/ 1759946 h 7162720"/>
                <a:gd name="connsiteX1" fmla="*/ 1386552 w 4769526"/>
                <a:gd name="connsiteY1" fmla="*/ 4533820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769526"/>
                <a:gd name="connsiteY0" fmla="*/ 1759946 h 7162720"/>
                <a:gd name="connsiteX1" fmla="*/ 1442086 w 4769526"/>
                <a:gd name="connsiteY1" fmla="*/ 2188104 h 7162720"/>
                <a:gd name="connsiteX2" fmla="*/ 1386552 w 4769526"/>
                <a:gd name="connsiteY2" fmla="*/ 0 h 7162720"/>
                <a:gd name="connsiteX3" fmla="*/ 2894700 w 4769526"/>
                <a:gd name="connsiteY3" fmla="*/ 0 h 7162720"/>
                <a:gd name="connsiteX4" fmla="*/ 2894700 w 4769526"/>
                <a:gd name="connsiteY4" fmla="*/ 4533820 h 7162720"/>
                <a:gd name="connsiteX5" fmla="*/ 4769526 w 4769526"/>
                <a:gd name="connsiteY5" fmla="*/ 4533820 h 7162720"/>
                <a:gd name="connsiteX6" fmla="*/ 2140626 w 4769526"/>
                <a:gd name="connsiteY6" fmla="*/ 7162720 h 7162720"/>
                <a:gd name="connsiteX7" fmla="*/ 0 w 4769526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94700 w 4612127"/>
                <a:gd name="connsiteY4" fmla="*/ 4533820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905012 w 4612127"/>
                <a:gd name="connsiteY4" fmla="*/ 2596801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759946 h 7162720"/>
                <a:gd name="connsiteX1" fmla="*/ 1442086 w 4612127"/>
                <a:gd name="connsiteY1" fmla="*/ 2188104 h 7162720"/>
                <a:gd name="connsiteX2" fmla="*/ 1386552 w 4612127"/>
                <a:gd name="connsiteY2" fmla="*/ 0 h 7162720"/>
                <a:gd name="connsiteX3" fmla="*/ 2894700 w 4612127"/>
                <a:gd name="connsiteY3" fmla="*/ 0 h 7162720"/>
                <a:gd name="connsiteX4" fmla="*/ 2863228 w 4612127"/>
                <a:gd name="connsiteY4" fmla="*/ 2359825 h 7162720"/>
                <a:gd name="connsiteX5" fmla="*/ 4612127 w 4612127"/>
                <a:gd name="connsiteY5" fmla="*/ 1756509 h 7162720"/>
                <a:gd name="connsiteX6" fmla="*/ 2140626 w 4612127"/>
                <a:gd name="connsiteY6" fmla="*/ 7162720 h 7162720"/>
                <a:gd name="connsiteX7" fmla="*/ 0 w 4612127"/>
                <a:gd name="connsiteY7" fmla="*/ 1759946 h 7162720"/>
                <a:gd name="connsiteX0" fmla="*/ 0 w 4612127"/>
                <a:gd name="connsiteY0" fmla="*/ 1822909 h 7225683"/>
                <a:gd name="connsiteX1" fmla="*/ 1442086 w 4612127"/>
                <a:gd name="connsiteY1" fmla="*/ 2251067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612127"/>
                <a:gd name="connsiteY0" fmla="*/ 1822909 h 7225683"/>
                <a:gd name="connsiteX1" fmla="*/ 1721993 w 4612127"/>
                <a:gd name="connsiteY1" fmla="*/ 2231034 h 7225683"/>
                <a:gd name="connsiteX2" fmla="*/ 1688210 w 4612127"/>
                <a:gd name="connsiteY2" fmla="*/ 0 h 7225683"/>
                <a:gd name="connsiteX3" fmla="*/ 2894700 w 4612127"/>
                <a:gd name="connsiteY3" fmla="*/ 62963 h 7225683"/>
                <a:gd name="connsiteX4" fmla="*/ 2863228 w 4612127"/>
                <a:gd name="connsiteY4" fmla="*/ 2422788 h 7225683"/>
                <a:gd name="connsiteX5" fmla="*/ 4612127 w 4612127"/>
                <a:gd name="connsiteY5" fmla="*/ 1819472 h 7225683"/>
                <a:gd name="connsiteX6" fmla="*/ 2140626 w 4612127"/>
                <a:gd name="connsiteY6" fmla="*/ 7225683 h 7225683"/>
                <a:gd name="connsiteX7" fmla="*/ 0 w 4612127"/>
                <a:gd name="connsiteY7" fmla="*/ 1822909 h 7225683"/>
                <a:gd name="connsiteX0" fmla="*/ 0 w 4502796"/>
                <a:gd name="connsiteY0" fmla="*/ 1500645 h 7225683"/>
                <a:gd name="connsiteX1" fmla="*/ 1612662 w 4502796"/>
                <a:gd name="connsiteY1" fmla="*/ 2231034 h 7225683"/>
                <a:gd name="connsiteX2" fmla="*/ 1578879 w 4502796"/>
                <a:gd name="connsiteY2" fmla="*/ 0 h 7225683"/>
                <a:gd name="connsiteX3" fmla="*/ 2785369 w 4502796"/>
                <a:gd name="connsiteY3" fmla="*/ 62963 h 7225683"/>
                <a:gd name="connsiteX4" fmla="*/ 2753897 w 4502796"/>
                <a:gd name="connsiteY4" fmla="*/ 2422788 h 7225683"/>
                <a:gd name="connsiteX5" fmla="*/ 4502796 w 4502796"/>
                <a:gd name="connsiteY5" fmla="*/ 1819472 h 7225683"/>
                <a:gd name="connsiteX6" fmla="*/ 2031295 w 4502796"/>
                <a:gd name="connsiteY6" fmla="*/ 7225683 h 7225683"/>
                <a:gd name="connsiteX7" fmla="*/ 0 w 4502796"/>
                <a:gd name="connsiteY7" fmla="*/ 1500645 h 722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2796" h="7225683">
                  <a:moveTo>
                    <a:pt x="0" y="1500645"/>
                  </a:moveTo>
                  <a:lnTo>
                    <a:pt x="1612662" y="2231034"/>
                  </a:lnTo>
                  <a:lnTo>
                    <a:pt x="1578879" y="0"/>
                  </a:lnTo>
                  <a:lnTo>
                    <a:pt x="2785369" y="62963"/>
                  </a:lnTo>
                  <a:cubicBezTo>
                    <a:pt x="2788806" y="928563"/>
                    <a:pt x="2750460" y="1557188"/>
                    <a:pt x="2753897" y="2422788"/>
                  </a:cubicBezTo>
                  <a:lnTo>
                    <a:pt x="4502796" y="1819472"/>
                  </a:lnTo>
                  <a:lnTo>
                    <a:pt x="2031295" y="7225683"/>
                  </a:lnTo>
                  <a:lnTo>
                    <a:pt x="0" y="150064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72E0F"/>
              </a:solidFill>
            </a:ln>
            <a:effectLst>
              <a:outerShdw blurRad="533400" dist="63500" sx="116000" sy="116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1855895" y="18195793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1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2" name="Oval 371"/>
            <p:cNvSpPr/>
            <p:nvPr/>
          </p:nvSpPr>
          <p:spPr>
            <a:xfrm>
              <a:off x="1740991" y="21101565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2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3" name="Oval 372"/>
            <p:cNvSpPr/>
            <p:nvPr/>
          </p:nvSpPr>
          <p:spPr>
            <a:xfrm>
              <a:off x="2696196" y="20507731"/>
              <a:ext cx="269796" cy="2647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3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47" name="Donut 746"/>
          <p:cNvSpPr/>
          <p:nvPr/>
        </p:nvSpPr>
        <p:spPr>
          <a:xfrm>
            <a:off x="16444119" y="12161838"/>
            <a:ext cx="7239000" cy="7239000"/>
          </a:xfrm>
          <a:prstGeom prst="donut">
            <a:avLst>
              <a:gd name="adj" fmla="val 23477"/>
            </a:avLst>
          </a:prstGeom>
          <a:gradFill flip="none" rotWithShape="1">
            <a:gsLst>
              <a:gs pos="64150">
                <a:srgbClr val="F06518">
                  <a:lumMod val="97000"/>
                  <a:lumOff val="3000"/>
                  <a:alpha val="95000"/>
                </a:srgbClr>
              </a:gs>
              <a:gs pos="40000">
                <a:srgbClr val="C000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7729807" y="22296543"/>
            <a:ext cx="5187643" cy="1510932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bayangan</a:t>
            </a:r>
            <a:r>
              <a:rPr lang="en-US" sz="2400" b="1" dirty="0" smtClean="0">
                <a:solidFill>
                  <a:schemeClr val="tx1"/>
                </a:solidFill>
              </a:rPr>
              <a:t> lain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panel </a:t>
            </a:r>
            <a:r>
              <a:rPr lang="en-US" sz="2400" b="1" dirty="0" err="1" smtClean="0">
                <a:solidFill>
                  <a:schemeClr val="tx1"/>
                </a:solidFill>
              </a:rPr>
              <a:t>surya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15" name="Oval 314"/>
          <p:cNvSpPr/>
          <p:nvPr/>
        </p:nvSpPr>
        <p:spPr>
          <a:xfrm>
            <a:off x="7044544" y="19270297"/>
            <a:ext cx="4343400" cy="249274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Tampilan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komputer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tidak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menunjukkan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informasi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benar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pesan</a:t>
            </a:r>
            <a:r>
              <a:rPr lang="en-US" sz="2400" b="1" dirty="0">
                <a:solidFill>
                  <a:schemeClr val="tx1"/>
                </a:solidFill>
              </a:rPr>
              <a:t> error?</a:t>
            </a:r>
          </a:p>
        </p:txBody>
      </p:sp>
      <p:cxnSp>
        <p:nvCxnSpPr>
          <p:cNvPr id="316" name="Curved Connector 315"/>
          <p:cNvCxnSpPr/>
          <p:nvPr/>
        </p:nvCxnSpPr>
        <p:spPr>
          <a:xfrm rot="10800000">
            <a:off x="10576720" y="19473858"/>
            <a:ext cx="1539351" cy="460379"/>
          </a:xfrm>
          <a:prstGeom prst="curvedConnector4">
            <a:avLst>
              <a:gd name="adj1" fmla="val 29339"/>
              <a:gd name="adj2" fmla="val 348274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Oval 334"/>
          <p:cNvSpPr/>
          <p:nvPr/>
        </p:nvSpPr>
        <p:spPr>
          <a:xfrm>
            <a:off x="1661319" y="14950757"/>
            <a:ext cx="8267700" cy="124968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tx1"/>
                </a:solidFill>
              </a:rPr>
              <a:t>Apakah </a:t>
            </a:r>
            <a:r>
              <a:rPr lang="da-DK" sz="2400" b="1" dirty="0">
                <a:solidFill>
                  <a:schemeClr val="tx1"/>
                </a:solidFill>
              </a:rPr>
              <a:t>masalah </a:t>
            </a:r>
            <a:r>
              <a:rPr lang="da-DK" sz="2400" b="1" dirty="0" smtClean="0">
                <a:solidFill>
                  <a:schemeClr val="tx1"/>
                </a:solidFill>
              </a:rPr>
              <a:t>terselesaikan </a:t>
            </a:r>
            <a:r>
              <a:rPr lang="da-DK" sz="2400" b="1" dirty="0">
                <a:solidFill>
                  <a:schemeClr val="tx1"/>
                </a:solidFill>
              </a:rPr>
              <a:t>setelah restart komputer?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46" name="Oval 345"/>
          <p:cNvSpPr/>
          <p:nvPr/>
        </p:nvSpPr>
        <p:spPr>
          <a:xfrm>
            <a:off x="26807319" y="21306049"/>
            <a:ext cx="4548490" cy="1980988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ruang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baterai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inverter </a:t>
            </a:r>
            <a:r>
              <a:rPr lang="en-US" sz="2400" b="1" dirty="0" err="1" smtClean="0">
                <a:solidFill>
                  <a:schemeClr val="tx1"/>
                </a:solidFill>
              </a:rPr>
              <a:t>bersih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47" name="Oval 346"/>
          <p:cNvSpPr/>
          <p:nvPr/>
        </p:nvSpPr>
        <p:spPr>
          <a:xfrm>
            <a:off x="25227288" y="24353837"/>
            <a:ext cx="5466231" cy="2556399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Sapu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ruangan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terminal </a:t>
            </a:r>
            <a:r>
              <a:rPr lang="en-US" sz="2400" b="1" dirty="0" err="1">
                <a:solidFill>
                  <a:schemeClr val="tx1"/>
                </a:solidFill>
              </a:rPr>
              <a:t>baterai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bukaan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ventilasi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menggunakan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sapu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kain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kering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saja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tanpa</a:t>
            </a:r>
            <a:r>
              <a:rPr lang="en-US" sz="2400" b="1" dirty="0" smtClean="0">
                <a:solidFill>
                  <a:schemeClr val="tx1"/>
                </a:solidFill>
              </a:rPr>
              <a:t> air</a:t>
            </a:r>
            <a:r>
              <a:rPr lang="en-US" sz="2400" b="1" dirty="0">
                <a:solidFill>
                  <a:schemeClr val="tx1"/>
                </a:solidFill>
              </a:rPr>
              <a:t>!)</a:t>
            </a:r>
          </a:p>
        </p:txBody>
      </p:sp>
      <p:sp>
        <p:nvSpPr>
          <p:cNvPr id="382" name="Oval 381"/>
          <p:cNvSpPr/>
          <p:nvPr/>
        </p:nvSpPr>
        <p:spPr>
          <a:xfrm>
            <a:off x="13472319" y="9266237"/>
            <a:ext cx="4283053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Lampu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MERAH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inverter </a:t>
            </a:r>
            <a:r>
              <a:rPr lang="en-US" sz="2400" b="1" dirty="0" err="1" smtClean="0">
                <a:solidFill>
                  <a:schemeClr val="tx1"/>
                </a:solidFill>
              </a:rPr>
              <a:t>menyala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91" name="Curved Connector 390"/>
          <p:cNvCxnSpPr/>
          <p:nvPr/>
        </p:nvCxnSpPr>
        <p:spPr>
          <a:xfrm rot="16200000" flipV="1">
            <a:off x="16139689" y="3227619"/>
            <a:ext cx="1109312" cy="866212"/>
          </a:xfrm>
          <a:prstGeom prst="curvedConnector3">
            <a:avLst>
              <a:gd name="adj1" fmla="val 32946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urved Connector 390"/>
          <p:cNvCxnSpPr>
            <a:endCxn id="656" idx="7"/>
          </p:cNvCxnSpPr>
          <p:nvPr/>
        </p:nvCxnSpPr>
        <p:spPr>
          <a:xfrm rot="5400000">
            <a:off x="12890037" y="3148149"/>
            <a:ext cx="1768883" cy="91968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Oval 417"/>
          <p:cNvSpPr/>
          <p:nvPr/>
        </p:nvSpPr>
        <p:spPr>
          <a:xfrm>
            <a:off x="14081919" y="4008437"/>
            <a:ext cx="4140814" cy="1944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pesan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"</a:t>
            </a:r>
            <a:r>
              <a:rPr lang="en-US" sz="2400" b="1" dirty="0" err="1">
                <a:solidFill>
                  <a:schemeClr val="tx1"/>
                </a:solidFill>
              </a:rPr>
              <a:t>tegangan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baterai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rendah</a:t>
            </a:r>
            <a:r>
              <a:rPr lang="en-US" sz="2400" b="1" dirty="0" smtClean="0">
                <a:solidFill>
                  <a:schemeClr val="tx1"/>
                </a:solidFill>
              </a:rPr>
              <a:t>“ </a:t>
            </a:r>
            <a:r>
              <a:rPr lang="en-US" sz="2400" b="1" dirty="0" err="1" smtClean="0">
                <a:solidFill>
                  <a:schemeClr val="tx1"/>
                </a:solidFill>
              </a:rPr>
              <a:t>ditampilkan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420" name="Curved Connector 419"/>
          <p:cNvCxnSpPr/>
          <p:nvPr/>
        </p:nvCxnSpPr>
        <p:spPr>
          <a:xfrm rot="16200000" flipV="1">
            <a:off x="15553642" y="8518293"/>
            <a:ext cx="1207163" cy="57379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Oval 425"/>
          <p:cNvSpPr/>
          <p:nvPr/>
        </p:nvSpPr>
        <p:spPr>
          <a:xfrm>
            <a:off x="13264710" y="1112837"/>
            <a:ext cx="5236809" cy="2035185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panel </a:t>
            </a:r>
            <a:r>
              <a:rPr lang="en-US" sz="2400" b="1" dirty="0" err="1">
                <a:solidFill>
                  <a:schemeClr val="tx1"/>
                </a:solidFill>
              </a:rPr>
              <a:t>surya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memberikan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energi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cukup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siang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hari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428" name="Curved Connector 427"/>
          <p:cNvCxnSpPr>
            <a:stCxn id="419" idx="0"/>
            <a:endCxn id="418" idx="4"/>
          </p:cNvCxnSpPr>
          <p:nvPr/>
        </p:nvCxnSpPr>
        <p:spPr>
          <a:xfrm rot="16200000" flipV="1">
            <a:off x="16165323" y="5939440"/>
            <a:ext cx="738240" cy="76423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16716676" y="5862062"/>
            <a:ext cx="1403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437" name="Oval 436"/>
          <p:cNvSpPr/>
          <p:nvPr/>
        </p:nvSpPr>
        <p:spPr>
          <a:xfrm>
            <a:off x="19034919" y="3233360"/>
            <a:ext cx="4680000" cy="234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pemutus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sirkuit</a:t>
            </a:r>
            <a:r>
              <a:rPr lang="en-US" sz="2400" b="1" dirty="0">
                <a:solidFill>
                  <a:schemeClr val="tx1"/>
                </a:solidFill>
              </a:rPr>
              <a:t> (MCB) di </a:t>
            </a:r>
            <a:r>
              <a:rPr lang="en-US" sz="2400" b="1" dirty="0" err="1">
                <a:solidFill>
                  <a:schemeClr val="tx1"/>
                </a:solidFill>
              </a:rPr>
              <a:t>rumah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tangga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coba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kurangi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39" name="Curved Connector 438"/>
          <p:cNvCxnSpPr>
            <a:stCxn id="419" idx="7"/>
            <a:endCxn id="437" idx="4"/>
          </p:cNvCxnSpPr>
          <p:nvPr/>
        </p:nvCxnSpPr>
        <p:spPr>
          <a:xfrm rot="5400000" flipH="1" flipV="1">
            <a:off x="19300418" y="4870606"/>
            <a:ext cx="1371747" cy="277725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urved Connector 444"/>
          <p:cNvCxnSpPr>
            <a:stCxn id="437" idx="7"/>
            <a:endCxn id="446" idx="5"/>
          </p:cNvCxnSpPr>
          <p:nvPr/>
        </p:nvCxnSpPr>
        <p:spPr>
          <a:xfrm rot="5400000" flipH="1" flipV="1">
            <a:off x="23167751" y="1901431"/>
            <a:ext cx="1536412" cy="181281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/>
          <p:cNvSpPr/>
          <p:nvPr/>
        </p:nvSpPr>
        <p:spPr>
          <a:xfrm>
            <a:off x="20939919" y="503237"/>
            <a:ext cx="4572000" cy="180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Kurangi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beban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gunakan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hanya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perangkat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penting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99" name="Oval 498"/>
          <p:cNvSpPr/>
          <p:nvPr/>
        </p:nvSpPr>
        <p:spPr>
          <a:xfrm>
            <a:off x="12862719" y="22372637"/>
            <a:ext cx="5486400" cy="161871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panel </a:t>
            </a:r>
            <a:r>
              <a:rPr lang="en-US" sz="2400" b="1" dirty="0" err="1" smtClean="0">
                <a:solidFill>
                  <a:schemeClr val="tx1"/>
                </a:solidFill>
              </a:rPr>
              <a:t>surya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bersih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05" name="Oval 504"/>
          <p:cNvSpPr/>
          <p:nvPr/>
        </p:nvSpPr>
        <p:spPr>
          <a:xfrm>
            <a:off x="4175919" y="24341358"/>
            <a:ext cx="5029200" cy="1687739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Singkirkan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bayangan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dari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pepohonan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penghalang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lainnya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10" name="Oval 509"/>
          <p:cNvSpPr/>
          <p:nvPr/>
        </p:nvSpPr>
        <p:spPr>
          <a:xfrm>
            <a:off x="8825715" y="24890332"/>
            <a:ext cx="4875204" cy="1939075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Bersihkan</a:t>
            </a:r>
            <a:r>
              <a:rPr lang="en-US" sz="2400" b="1" dirty="0" smtClean="0">
                <a:solidFill>
                  <a:schemeClr val="tx1"/>
                </a:solidFill>
              </a:rPr>
              <a:t> panel </a:t>
            </a:r>
            <a:r>
              <a:rPr lang="en-US" sz="2400" b="1" dirty="0" err="1" smtClean="0">
                <a:solidFill>
                  <a:schemeClr val="tx1"/>
                </a:solidFill>
              </a:rPr>
              <a:t>dari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debu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penghalang</a:t>
            </a:r>
            <a:r>
              <a:rPr lang="en-US" sz="2400" b="1" dirty="0" smtClean="0">
                <a:solidFill>
                  <a:schemeClr val="tx1"/>
                </a:solidFill>
              </a:rPr>
              <a:t> lain </a:t>
            </a:r>
            <a:r>
              <a:rPr lang="en-US" sz="2400" b="1" dirty="0" err="1" smtClean="0">
                <a:solidFill>
                  <a:schemeClr val="tx1"/>
                </a:solidFill>
              </a:rPr>
              <a:t>menggunakan</a:t>
            </a:r>
            <a:r>
              <a:rPr lang="en-US" sz="2400" b="1" dirty="0" smtClean="0">
                <a:solidFill>
                  <a:schemeClr val="tx1"/>
                </a:solidFill>
              </a:rPr>
              <a:t> air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20" name="Curved Connector 519"/>
          <p:cNvCxnSpPr/>
          <p:nvPr/>
        </p:nvCxnSpPr>
        <p:spPr>
          <a:xfrm rot="5400000">
            <a:off x="7793078" y="23736144"/>
            <a:ext cx="1069466" cy="6208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urved Connector 524"/>
          <p:cNvCxnSpPr>
            <a:stCxn id="499" idx="3"/>
            <a:endCxn id="510" idx="7"/>
          </p:cNvCxnSpPr>
          <p:nvPr/>
        </p:nvCxnSpPr>
        <p:spPr>
          <a:xfrm rot="5400000">
            <a:off x="12616571" y="24124689"/>
            <a:ext cx="1420005" cy="67922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Curved Connector 548"/>
          <p:cNvCxnSpPr>
            <a:endCxn id="347" idx="0"/>
          </p:cNvCxnSpPr>
          <p:nvPr/>
        </p:nvCxnSpPr>
        <p:spPr>
          <a:xfrm rot="5400000">
            <a:off x="27799007" y="23447866"/>
            <a:ext cx="1067369" cy="74457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28705040" y="23563414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8573574" y="2376792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66" name="TextBox 565"/>
          <p:cNvSpPr txBox="1"/>
          <p:nvPr/>
        </p:nvSpPr>
        <p:spPr>
          <a:xfrm>
            <a:off x="16059332" y="28294760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cxnSp>
        <p:nvCxnSpPr>
          <p:cNvPr id="569" name="Shape 341"/>
          <p:cNvCxnSpPr>
            <a:stCxn id="335" idx="0"/>
            <a:endCxn id="606" idx="2"/>
          </p:cNvCxnSpPr>
          <p:nvPr/>
        </p:nvCxnSpPr>
        <p:spPr>
          <a:xfrm rot="5400000" flipH="1" flipV="1">
            <a:off x="6131867" y="13177869"/>
            <a:ext cx="1436191" cy="210958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Curved Connector 618"/>
          <p:cNvCxnSpPr/>
          <p:nvPr/>
        </p:nvCxnSpPr>
        <p:spPr>
          <a:xfrm rot="16200000" flipV="1">
            <a:off x="23956395" y="10215035"/>
            <a:ext cx="975758" cy="479446"/>
          </a:xfrm>
          <a:prstGeom prst="curvedConnector3">
            <a:avLst>
              <a:gd name="adj1" fmla="val 33843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Oval 659"/>
          <p:cNvSpPr/>
          <p:nvPr/>
        </p:nvSpPr>
        <p:spPr>
          <a:xfrm>
            <a:off x="30769719" y="9464357"/>
            <a:ext cx="5832000" cy="219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tegangan</a:t>
            </a:r>
            <a:r>
              <a:rPr lang="en-US" sz="2400" b="1" dirty="0">
                <a:solidFill>
                  <a:schemeClr val="tx1"/>
                </a:solidFill>
              </a:rPr>
              <a:t> (220 V) </a:t>
            </a:r>
            <a:r>
              <a:rPr lang="en-US" sz="2400" b="1" dirty="0" err="1">
                <a:solidFill>
                  <a:schemeClr val="tx1"/>
                </a:solidFill>
              </a:rPr>
              <a:t>pada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semua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pelanggan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tersambung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cabang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distribusi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sama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80" name="Curved Connector 679"/>
          <p:cNvCxnSpPr>
            <a:stCxn id="523" idx="0"/>
            <a:endCxn id="660" idx="4"/>
          </p:cNvCxnSpPr>
          <p:nvPr/>
        </p:nvCxnSpPr>
        <p:spPr>
          <a:xfrm rot="16200000" flipV="1">
            <a:off x="33506379" y="11839697"/>
            <a:ext cx="882480" cy="5238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2" name="TextBox 681"/>
          <p:cNvSpPr txBox="1"/>
          <p:nvPr/>
        </p:nvSpPr>
        <p:spPr>
          <a:xfrm>
            <a:off x="32674719" y="117808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675" name="Curved Connector 674"/>
          <p:cNvCxnSpPr/>
          <p:nvPr/>
        </p:nvCxnSpPr>
        <p:spPr>
          <a:xfrm rot="5400000" flipH="1" flipV="1">
            <a:off x="30533499" y="14074457"/>
            <a:ext cx="1219200" cy="5943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Curved Connector 728"/>
          <p:cNvCxnSpPr/>
          <p:nvPr/>
        </p:nvCxnSpPr>
        <p:spPr>
          <a:xfrm rot="16200000" flipH="1">
            <a:off x="2371526" y="24799457"/>
            <a:ext cx="3237067" cy="193453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urved Connector 630"/>
          <p:cNvCxnSpPr>
            <a:endCxn id="660" idx="2"/>
          </p:cNvCxnSpPr>
          <p:nvPr/>
        </p:nvCxnSpPr>
        <p:spPr>
          <a:xfrm>
            <a:off x="29504799" y="10104437"/>
            <a:ext cx="1264920" cy="4579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Curved Connector 760"/>
          <p:cNvCxnSpPr>
            <a:stCxn id="480" idx="1"/>
            <a:endCxn id="490" idx="4"/>
          </p:cNvCxnSpPr>
          <p:nvPr/>
        </p:nvCxnSpPr>
        <p:spPr>
          <a:xfrm rot="10800000">
            <a:off x="10157620" y="10714038"/>
            <a:ext cx="1219618" cy="1153685"/>
          </a:xfrm>
          <a:prstGeom prst="curvedConnector2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7" name="Picture 17" descr="http://www.ted-biogas.org/assets/images/logos/gizlogo-standard-rgb-7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92959" y="15984447"/>
            <a:ext cx="1620000" cy="1620000"/>
          </a:xfrm>
          <a:prstGeom prst="rect">
            <a:avLst/>
          </a:prstGeom>
          <a:noFill/>
        </p:spPr>
      </p:pic>
      <p:sp>
        <p:nvSpPr>
          <p:cNvPr id="380" name="TextBox 379"/>
          <p:cNvSpPr txBox="1"/>
          <p:nvPr/>
        </p:nvSpPr>
        <p:spPr>
          <a:xfrm>
            <a:off x="16385246" y="84280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389" name="TextBox 388"/>
          <p:cNvSpPr txBox="1"/>
          <p:nvPr/>
        </p:nvSpPr>
        <p:spPr>
          <a:xfrm>
            <a:off x="19415919" y="56086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grpSp>
        <p:nvGrpSpPr>
          <p:cNvPr id="19" name="Group 629"/>
          <p:cNvGrpSpPr/>
          <p:nvPr/>
        </p:nvGrpSpPr>
        <p:grpSpPr>
          <a:xfrm>
            <a:off x="23073519" y="7132637"/>
            <a:ext cx="3442683" cy="2733019"/>
            <a:chOff x="22159119" y="6523037"/>
            <a:chExt cx="3442683" cy="2733019"/>
          </a:xfrm>
        </p:grpSpPr>
        <p:grpSp>
          <p:nvGrpSpPr>
            <p:cNvPr id="20" name="Group 528"/>
            <p:cNvGrpSpPr/>
            <p:nvPr/>
          </p:nvGrpSpPr>
          <p:grpSpPr>
            <a:xfrm>
              <a:off x="22159119" y="6599240"/>
              <a:ext cx="3442683" cy="2656816"/>
              <a:chOff x="25945778" y="14557846"/>
              <a:chExt cx="2604607" cy="3119932"/>
            </a:xfrm>
          </p:grpSpPr>
          <p:grpSp>
            <p:nvGrpSpPr>
              <p:cNvPr id="21" name="Group 262"/>
              <p:cNvGrpSpPr/>
              <p:nvPr/>
            </p:nvGrpSpPr>
            <p:grpSpPr>
              <a:xfrm>
                <a:off x="25945778" y="14557846"/>
                <a:ext cx="2604607" cy="2673185"/>
                <a:chOff x="1127919" y="3856037"/>
                <a:chExt cx="12953998" cy="10058400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8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69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8" y="7589833"/>
                  <a:ext cx="2167351" cy="216735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7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74" name="Straight Connector 273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81112" y="7132637"/>
                  <a:ext cx="2819400" cy="10668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 flipV="1">
                  <a:off x="1585119" y="9494837"/>
                  <a:ext cx="3276600" cy="1143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7" name="TextBox 306"/>
              <p:cNvSpPr txBox="1"/>
              <p:nvPr/>
            </p:nvSpPr>
            <p:spPr>
              <a:xfrm>
                <a:off x="26359681" y="17063354"/>
                <a:ext cx="2132298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/>
                  <a:t>Semua</a:t>
                </a:r>
                <a:r>
                  <a:rPr lang="en-US" sz="2800" b="1" dirty="0" smtClean="0"/>
                  <a:t> </a:t>
                </a:r>
                <a:r>
                  <a:rPr lang="en-US" sz="2800" b="1" dirty="0" err="1"/>
                  <a:t>pelanggan</a:t>
                </a:r>
                <a:endParaRPr lang="en-US" sz="2800" b="1" dirty="0"/>
              </a:p>
            </p:txBody>
          </p:sp>
        </p:grpSp>
        <p:pic>
          <p:nvPicPr>
            <p:cNvPr id="369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4650002" y="6617690"/>
              <a:ext cx="533400" cy="533400"/>
            </a:xfrm>
            <a:prstGeom prst="rect">
              <a:avLst/>
            </a:prstGeom>
            <a:noFill/>
          </p:spPr>
        </p:pic>
        <p:pic>
          <p:nvPicPr>
            <p:cNvPr id="37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235319" y="6523037"/>
              <a:ext cx="533400" cy="533400"/>
            </a:xfrm>
            <a:prstGeom prst="rect">
              <a:avLst/>
            </a:prstGeom>
            <a:noFill/>
          </p:spPr>
        </p:pic>
      </p:grpSp>
      <p:grpSp>
        <p:nvGrpSpPr>
          <p:cNvPr id="22" name="Group 631"/>
          <p:cNvGrpSpPr/>
          <p:nvPr/>
        </p:nvGrpSpPr>
        <p:grpSpPr>
          <a:xfrm>
            <a:off x="27188326" y="8390120"/>
            <a:ext cx="3352801" cy="3228138"/>
            <a:chOff x="27569322" y="8618720"/>
            <a:chExt cx="3352801" cy="3228138"/>
          </a:xfrm>
        </p:grpSpPr>
        <p:grpSp>
          <p:nvGrpSpPr>
            <p:cNvPr id="23" name="Group 527"/>
            <p:cNvGrpSpPr/>
            <p:nvPr/>
          </p:nvGrpSpPr>
          <p:grpSpPr>
            <a:xfrm>
              <a:off x="27569322" y="8921508"/>
              <a:ext cx="3352801" cy="2925350"/>
              <a:chOff x="23175798" y="14559761"/>
              <a:chExt cx="2651467" cy="3435275"/>
            </a:xfrm>
          </p:grpSpPr>
          <p:grpSp>
            <p:nvGrpSpPr>
              <p:cNvPr id="24" name="Group 234"/>
              <p:cNvGrpSpPr/>
              <p:nvPr/>
            </p:nvGrpSpPr>
            <p:grpSpPr>
              <a:xfrm>
                <a:off x="23175798" y="14559761"/>
                <a:ext cx="2604608" cy="2712497"/>
                <a:chOff x="1127919" y="3856037"/>
                <a:chExt cx="12953998" cy="10058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44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5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46" name="Straight Connector 245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flipV="1">
                  <a:off x="7681119" y="7132637"/>
                  <a:ext cx="2819400" cy="1066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1727319" y="9461231"/>
                  <a:ext cx="3236821" cy="9954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6" name="TextBox 305"/>
              <p:cNvSpPr txBox="1"/>
              <p:nvPr/>
            </p:nvSpPr>
            <p:spPr>
              <a:xfrm>
                <a:off x="23272516" y="17380612"/>
                <a:ext cx="2554749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/>
                  <a:t>Beberapa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pelanggan</a:t>
                </a:r>
                <a:endParaRPr lang="en-US" sz="2800" b="1" dirty="0"/>
              </a:p>
            </p:txBody>
          </p:sp>
        </p:grpSp>
        <p:pic>
          <p:nvPicPr>
            <p:cNvPr id="378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999334" y="8618720"/>
              <a:ext cx="749011" cy="749011"/>
            </a:xfrm>
            <a:prstGeom prst="rect">
              <a:avLst/>
            </a:prstGeom>
            <a:noFill/>
          </p:spPr>
        </p:pic>
        <p:pic>
          <p:nvPicPr>
            <p:cNvPr id="38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858064" y="10316986"/>
              <a:ext cx="701851" cy="701851"/>
            </a:xfrm>
            <a:prstGeom prst="rect">
              <a:avLst/>
            </a:prstGeom>
            <a:noFill/>
          </p:spPr>
        </p:pic>
      </p:grpSp>
      <p:grpSp>
        <p:nvGrpSpPr>
          <p:cNvPr id="25" name="Group 633"/>
          <p:cNvGrpSpPr/>
          <p:nvPr/>
        </p:nvGrpSpPr>
        <p:grpSpPr>
          <a:xfrm>
            <a:off x="27950319" y="12272642"/>
            <a:ext cx="3124200" cy="3003215"/>
            <a:chOff x="28035585" y="12653642"/>
            <a:chExt cx="3124200" cy="3003215"/>
          </a:xfrm>
        </p:grpSpPr>
        <p:grpSp>
          <p:nvGrpSpPr>
            <p:cNvPr id="26" name="Group 581"/>
            <p:cNvGrpSpPr/>
            <p:nvPr/>
          </p:nvGrpSpPr>
          <p:grpSpPr>
            <a:xfrm>
              <a:off x="28102719" y="12923837"/>
              <a:ext cx="3057066" cy="2733020"/>
              <a:chOff x="28102719" y="13838237"/>
              <a:chExt cx="3057066" cy="2733020"/>
            </a:xfrm>
          </p:grpSpPr>
          <p:cxnSp>
            <p:nvCxnSpPr>
              <p:cNvPr id="212" name="Straight Connector 21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930541" y="14633555"/>
                <a:ext cx="576000" cy="510365"/>
              </a:xfrm>
              <a:prstGeom prst="rect">
                <a:avLst/>
              </a:prstGeom>
              <a:solidFill>
                <a:schemeClr val="bg1"/>
              </a:solidFill>
            </p:spPr>
          </p:pic>
          <p:cxnSp>
            <p:nvCxnSpPr>
              <p:cNvPr id="199" name="Straight Connector 198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extBox 304"/>
              <p:cNvSpPr txBox="1"/>
              <p:nvPr/>
            </p:nvSpPr>
            <p:spPr>
              <a:xfrm>
                <a:off x="28576348" y="16048037"/>
                <a:ext cx="2467214" cy="5232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/>
                  <a:t>Satu</a:t>
                </a:r>
                <a:r>
                  <a:rPr lang="en-US" sz="2800" b="1" dirty="0" smtClean="0"/>
                  <a:t> </a:t>
                </a:r>
                <a:r>
                  <a:rPr lang="en-US" sz="2800" b="1" dirty="0" err="1"/>
                  <a:t>pelanggan</a:t>
                </a:r>
                <a:endParaRPr lang="en-US" sz="2800" b="1" dirty="0"/>
              </a:p>
            </p:txBody>
          </p:sp>
          <p:pic>
            <p:nvPicPr>
              <p:cNvPr id="55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0617319" y="14447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3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6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7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</p:grpSp>
        <p:pic>
          <p:nvPicPr>
            <p:cNvPr id="387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35585" y="126952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9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318428" y="12653642"/>
              <a:ext cx="757301" cy="757301"/>
            </a:xfrm>
            <a:prstGeom prst="rect">
              <a:avLst/>
            </a:prstGeom>
            <a:noFill/>
          </p:spPr>
        </p:pic>
      </p:grpSp>
      <p:pic>
        <p:nvPicPr>
          <p:cNvPr id="331" name="Picture 2" descr="C:\Robert Schultz GIZ\MHPP2\Pictures\Logos\Logo ESD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4119" y="16202670"/>
            <a:ext cx="1080000" cy="103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767"/>
          <p:cNvGrpSpPr/>
          <p:nvPr/>
        </p:nvGrpSpPr>
        <p:grpSpPr>
          <a:xfrm>
            <a:off x="2363744" y="27324497"/>
            <a:ext cx="8898775" cy="2210940"/>
            <a:chOff x="27449736" y="27857897"/>
            <a:chExt cx="8898775" cy="2210940"/>
          </a:xfrm>
        </p:grpSpPr>
        <p:grpSp>
          <p:nvGrpSpPr>
            <p:cNvPr id="29" name="Group 460"/>
            <p:cNvGrpSpPr/>
            <p:nvPr/>
          </p:nvGrpSpPr>
          <p:grpSpPr>
            <a:xfrm>
              <a:off x="27449736" y="27857897"/>
              <a:ext cx="2568588" cy="2210940"/>
              <a:chOff x="34280742" y="21382037"/>
              <a:chExt cx="2568588" cy="2210940"/>
            </a:xfrm>
          </p:grpSpPr>
          <p:pic>
            <p:nvPicPr>
              <p:cNvPr id="459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4784800" y="21382037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460" name="TextBox 459"/>
              <p:cNvSpPr txBox="1"/>
              <p:nvPr/>
            </p:nvSpPr>
            <p:spPr>
              <a:xfrm>
                <a:off x="34280742" y="23038979"/>
                <a:ext cx="25685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err="1" smtClean="0"/>
                  <a:t>Minta</a:t>
                </a:r>
                <a:r>
                  <a:rPr lang="en-US" sz="3000" b="1" dirty="0" smtClean="0"/>
                  <a:t> </a:t>
                </a:r>
                <a:r>
                  <a:rPr lang="en-US" sz="3000" b="1" dirty="0" err="1" smtClean="0"/>
                  <a:t>Bantuan</a:t>
                </a:r>
                <a:endParaRPr lang="en-US" sz="3000" b="1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29533144" y="28028062"/>
              <a:ext cx="6815367" cy="120032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800" b="1" dirty="0"/>
            </a:p>
            <a:p>
              <a:r>
                <a:rPr lang="en-GB" sz="1800" b="1" dirty="0" err="1"/>
                <a:t>Nama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______________________________________________</a:t>
              </a:r>
            </a:p>
            <a:p>
              <a:endParaRPr lang="en-GB" sz="1800" b="1" dirty="0"/>
            </a:p>
            <a:p>
              <a:r>
                <a:rPr lang="en-GB" sz="1800" b="1" dirty="0" err="1"/>
                <a:t>Nomor</a:t>
              </a:r>
              <a:r>
                <a:rPr lang="en-GB" sz="1800" b="1" dirty="0"/>
                <a:t> </a:t>
              </a:r>
              <a:r>
                <a:rPr lang="en-GB" sz="1800" b="1" dirty="0" err="1"/>
                <a:t>telepon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</a:t>
              </a:r>
              <a:r>
                <a:rPr lang="en-GB" sz="1800" b="1" dirty="0" smtClean="0"/>
                <a:t>______________________________________</a:t>
              </a:r>
              <a:endParaRPr lang="en-GB" sz="1800" b="1" dirty="0"/>
            </a:p>
          </p:txBody>
        </p:sp>
      </p:grpSp>
      <p:sp>
        <p:nvSpPr>
          <p:cNvPr id="440" name="Oval 439"/>
          <p:cNvSpPr/>
          <p:nvPr/>
        </p:nvSpPr>
        <p:spPr>
          <a:xfrm>
            <a:off x="1035016" y="22296543"/>
            <a:ext cx="6120000" cy="19800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panel </a:t>
            </a:r>
            <a:r>
              <a:rPr lang="en-US" sz="2400" b="1" dirty="0" err="1">
                <a:solidFill>
                  <a:schemeClr val="tx1"/>
                </a:solidFill>
              </a:rPr>
              <a:t>surya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yang </a:t>
            </a:r>
            <a:r>
              <a:rPr lang="en-US" sz="2400" b="1" dirty="0" err="1" smtClean="0">
                <a:solidFill>
                  <a:schemeClr val="tx1"/>
                </a:solidFill>
              </a:rPr>
              <a:t>rusak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menunjukkan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bintik-bintik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coklat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putih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bawah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kaca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29" name="TextBox 528"/>
          <p:cNvSpPr txBox="1"/>
          <p:nvPr/>
        </p:nvSpPr>
        <p:spPr>
          <a:xfrm>
            <a:off x="12329319" y="238204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grpSp>
        <p:nvGrpSpPr>
          <p:cNvPr id="739" name="Group 703"/>
          <p:cNvGrpSpPr/>
          <p:nvPr/>
        </p:nvGrpSpPr>
        <p:grpSpPr>
          <a:xfrm>
            <a:off x="2423319" y="12009437"/>
            <a:ext cx="8889119" cy="2306598"/>
            <a:chOff x="968775" y="5532437"/>
            <a:chExt cx="8889119" cy="2306598"/>
          </a:xfrm>
        </p:grpSpPr>
        <p:grpSp>
          <p:nvGrpSpPr>
            <p:cNvPr id="743" name="Group 577"/>
            <p:cNvGrpSpPr/>
            <p:nvPr/>
          </p:nvGrpSpPr>
          <p:grpSpPr>
            <a:xfrm>
              <a:off x="968775" y="5532437"/>
              <a:ext cx="2568588" cy="2306598"/>
              <a:chOff x="1338966" y="9418637"/>
              <a:chExt cx="2568588" cy="2306598"/>
            </a:xfrm>
          </p:grpSpPr>
          <p:pic>
            <p:nvPicPr>
              <p:cNvPr id="1026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719966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575" name="TextBox 574"/>
              <p:cNvSpPr txBox="1"/>
              <p:nvPr/>
            </p:nvSpPr>
            <p:spPr>
              <a:xfrm>
                <a:off x="1338966" y="11171237"/>
                <a:ext cx="25685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err="1" smtClean="0"/>
                  <a:t>Minta</a:t>
                </a:r>
                <a:r>
                  <a:rPr lang="en-US" sz="3000" b="1" dirty="0" smtClean="0"/>
                  <a:t> </a:t>
                </a:r>
                <a:r>
                  <a:rPr lang="en-US" sz="3000" b="1" dirty="0" err="1" smtClean="0"/>
                  <a:t>Bantuan</a:t>
                </a:r>
                <a:endParaRPr lang="en-US" sz="3000" b="1" dirty="0"/>
              </a:p>
            </p:txBody>
          </p:sp>
        </p:grpSp>
        <p:sp>
          <p:nvSpPr>
            <p:cNvPr id="606" name="TextBox 605"/>
            <p:cNvSpPr txBox="1"/>
            <p:nvPr/>
          </p:nvSpPr>
          <p:spPr>
            <a:xfrm>
              <a:off x="3042527" y="5837237"/>
              <a:ext cx="6815367" cy="120032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800" b="1" dirty="0"/>
            </a:p>
            <a:p>
              <a:r>
                <a:rPr lang="en-GB" sz="1800" b="1" dirty="0" err="1"/>
                <a:t>Nama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</a:t>
              </a:r>
              <a:r>
                <a:rPr lang="en-GB" sz="1800" b="1" dirty="0" smtClean="0"/>
                <a:t>______________________________________________</a:t>
              </a:r>
              <a:endParaRPr lang="en-GB" sz="1800" b="1" dirty="0"/>
            </a:p>
            <a:p>
              <a:endParaRPr lang="en-GB" sz="1800" b="1" dirty="0"/>
            </a:p>
            <a:p>
              <a:r>
                <a:rPr lang="en-GB" sz="1800" b="1" dirty="0" err="1"/>
                <a:t>Nomor</a:t>
              </a:r>
              <a:r>
                <a:rPr lang="en-GB" sz="1800" b="1" dirty="0"/>
                <a:t> </a:t>
              </a:r>
              <a:r>
                <a:rPr lang="en-GB" sz="1800" b="1" dirty="0" err="1"/>
                <a:t>telepon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</a:t>
              </a:r>
              <a:r>
                <a:rPr lang="en-GB" sz="1800" b="1" dirty="0" smtClean="0"/>
                <a:t>______________________________________</a:t>
              </a:r>
              <a:endParaRPr lang="en-GB" sz="1800" b="1" dirty="0"/>
            </a:p>
          </p:txBody>
        </p:sp>
      </p:grpSp>
      <p:sp>
        <p:nvSpPr>
          <p:cNvPr id="656" name="Oval 655"/>
          <p:cNvSpPr/>
          <p:nvPr/>
        </p:nvSpPr>
        <p:spPr>
          <a:xfrm>
            <a:off x="7681119" y="3856038"/>
            <a:ext cx="6600077" cy="434557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indent="-7938" algn="ctr"/>
            <a:endParaRPr lang="en-US" sz="2400" b="1" dirty="0" smtClean="0">
              <a:solidFill>
                <a:schemeClr val="tx1"/>
              </a:solidFill>
            </a:endParaRPr>
          </a:p>
          <a:p>
            <a:pPr marL="7938" indent="-7938" algn="ctr"/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r>
              <a:rPr lang="en-US" sz="2400" b="1" dirty="0">
                <a:solidFill>
                  <a:schemeClr val="tx1"/>
                </a:solidFill>
              </a:rPr>
              <a:t>. </a:t>
            </a:r>
            <a:r>
              <a:rPr lang="en-US" sz="2400" b="1" dirty="0" err="1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semua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smtClean="0">
                <a:solidFill>
                  <a:schemeClr val="tx1"/>
                </a:solidFill>
              </a:rPr>
              <a:t>PLTS</a:t>
            </a:r>
            <a:endParaRPr lang="en-US" sz="2400" b="1" dirty="0">
              <a:solidFill>
                <a:schemeClr val="tx1"/>
              </a:solidFill>
            </a:endParaRPr>
          </a:p>
          <a:p>
            <a:pPr marL="7938" indent="-7938" algn="ctr"/>
            <a:r>
              <a:rPr lang="en-US" sz="2400" b="1" dirty="0">
                <a:solidFill>
                  <a:schemeClr val="tx1"/>
                </a:solidFill>
              </a:rPr>
              <a:t>2. </a:t>
            </a:r>
            <a:r>
              <a:rPr lang="en-US" sz="2400" b="1" dirty="0" err="1">
                <a:solidFill>
                  <a:schemeClr val="tx1"/>
                </a:solidFill>
              </a:rPr>
              <a:t>Matikan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semua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beban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sampai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baterai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benar-benar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pulih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marL="7938" indent="-7938" algn="ctr"/>
            <a:endParaRPr lang="en-US" sz="2400" b="1" dirty="0">
              <a:solidFill>
                <a:schemeClr val="tx1"/>
              </a:solidFill>
            </a:endParaRPr>
          </a:p>
          <a:p>
            <a:pPr marL="7938" indent="-7938" algn="ctr"/>
            <a:r>
              <a:rPr lang="en-US" sz="2000" b="1" dirty="0" err="1" smtClean="0">
                <a:solidFill>
                  <a:schemeClr val="tx1"/>
                </a:solidFill>
              </a:rPr>
              <a:t>Catatan</a:t>
            </a:r>
            <a:r>
              <a:rPr lang="en-US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smtClean="0">
                <a:solidFill>
                  <a:schemeClr val="tx1"/>
                </a:solidFill>
              </a:rPr>
              <a:t>“</a:t>
            </a:r>
            <a:r>
              <a:rPr lang="en-US" sz="2000" b="1" dirty="0" err="1" smtClean="0">
                <a:solidFill>
                  <a:schemeClr val="tx1"/>
                </a:solidFill>
              </a:rPr>
              <a:t>Tegangan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baterai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rendah</a:t>
            </a:r>
            <a:r>
              <a:rPr lang="en-US" sz="2000" b="1" dirty="0">
                <a:solidFill>
                  <a:schemeClr val="tx1"/>
                </a:solidFill>
              </a:rPr>
              <a:t>" </a:t>
            </a:r>
            <a:r>
              <a:rPr lang="en-US" sz="2000" b="1" dirty="0" err="1">
                <a:solidFill>
                  <a:schemeClr val="tx1"/>
                </a:solidFill>
              </a:rPr>
              <a:t>menunjukkan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baterai</a:t>
            </a:r>
            <a:r>
              <a:rPr lang="en-US" sz="2000" b="1" dirty="0">
                <a:solidFill>
                  <a:schemeClr val="tx1"/>
                </a:solidFill>
              </a:rPr>
              <a:t> yang </a:t>
            </a:r>
            <a:r>
              <a:rPr lang="en-US" sz="2000" b="1" dirty="0" err="1">
                <a:solidFill>
                  <a:schemeClr val="tx1"/>
                </a:solidFill>
              </a:rPr>
              <a:t>tidak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terisi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cukup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>
                <a:solidFill>
                  <a:schemeClr val="tx1"/>
                </a:solidFill>
              </a:rPr>
              <a:t>Pengisian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penuh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baterai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mungkin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memakan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waktu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beberapa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hari</a:t>
            </a:r>
            <a:r>
              <a:rPr lang="en-US" sz="2000" b="1" dirty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642" name="Cloud Callout 641"/>
          <p:cNvSpPr/>
          <p:nvPr/>
        </p:nvSpPr>
        <p:spPr>
          <a:xfrm>
            <a:off x="36904823" y="8961437"/>
            <a:ext cx="5508415" cy="5340145"/>
          </a:xfrm>
          <a:prstGeom prst="cloudCallout">
            <a:avLst>
              <a:gd name="adj1" fmla="val -77367"/>
              <a:gd name="adj2" fmla="val 2144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9" name="TextBox 6"/>
          <p:cNvSpPr txBox="1"/>
          <p:nvPr/>
        </p:nvSpPr>
        <p:spPr>
          <a:xfrm>
            <a:off x="37130569" y="10409237"/>
            <a:ext cx="506351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</a:pPr>
            <a:r>
              <a:rPr lang="en-US" sz="1800" b="1" dirty="0" err="1"/>
              <a:t>Memeriksa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memperbaiki</a:t>
            </a:r>
            <a:r>
              <a:rPr lang="en-US" sz="1800" b="1" dirty="0"/>
              <a:t> </a:t>
            </a:r>
            <a:r>
              <a:rPr lang="en-US" sz="1800" b="1" dirty="0" err="1"/>
              <a:t>listrik</a:t>
            </a:r>
            <a:r>
              <a:rPr lang="en-US" sz="1800" b="1" dirty="0"/>
              <a:t> di </a:t>
            </a:r>
            <a:r>
              <a:rPr lang="en-US" sz="1800" b="1" dirty="0" err="1"/>
              <a:t>satu</a:t>
            </a:r>
            <a:r>
              <a:rPr lang="en-US" sz="1800" b="1" dirty="0"/>
              <a:t> </a:t>
            </a:r>
            <a:r>
              <a:rPr lang="en-US" sz="1800" b="1" dirty="0" err="1"/>
              <a:t>rumah</a:t>
            </a:r>
            <a:endParaRPr lang="en-US" sz="1800" b="1" dirty="0" smtClean="0"/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 smtClean="0"/>
              <a:t>Lepas</a:t>
            </a:r>
            <a:r>
              <a:rPr lang="en-US" sz="1800" dirty="0" smtClean="0"/>
              <a:t> </a:t>
            </a:r>
            <a:r>
              <a:rPr lang="en-US" sz="1800" dirty="0" err="1"/>
              <a:t>kabel</a:t>
            </a:r>
            <a:r>
              <a:rPr lang="en-US" sz="1800" dirty="0"/>
              <a:t> </a:t>
            </a:r>
            <a:r>
              <a:rPr lang="en-US" sz="1800" dirty="0" err="1"/>
              <a:t>semua</a:t>
            </a:r>
            <a:r>
              <a:rPr lang="en-US" sz="1800" dirty="0"/>
              <a:t> </a:t>
            </a:r>
            <a:r>
              <a:rPr lang="en-US" sz="1800" dirty="0" err="1"/>
              <a:t>alat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nyalakan</a:t>
            </a:r>
            <a:r>
              <a:rPr lang="en-US" sz="1800" dirty="0"/>
              <a:t> </a:t>
            </a:r>
            <a:r>
              <a:rPr lang="en-US" sz="1800" dirty="0" err="1"/>
              <a:t>saklar</a:t>
            </a:r>
            <a:r>
              <a:rPr lang="en-US" sz="1800" dirty="0"/>
              <a:t> </a:t>
            </a:r>
            <a:r>
              <a:rPr lang="en-US" sz="1800" dirty="0" err="1" smtClean="0"/>
              <a:t>pemutus</a:t>
            </a:r>
            <a:r>
              <a:rPr lang="en-US" sz="1800" dirty="0" smtClean="0"/>
              <a:t> </a:t>
            </a:r>
            <a:r>
              <a:rPr lang="en-US" sz="1800" dirty="0" err="1" smtClean="0"/>
              <a:t>sirkuit</a:t>
            </a:r>
            <a:r>
              <a:rPr lang="en-US" sz="1800" dirty="0" smtClean="0"/>
              <a:t> (CB)</a:t>
            </a:r>
            <a:endParaRPr lang="en-US" sz="1800" dirty="0"/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/>
              <a:t>Periksa</a:t>
            </a:r>
            <a:r>
              <a:rPr lang="en-US" sz="1800" dirty="0"/>
              <a:t> </a:t>
            </a:r>
            <a:r>
              <a:rPr lang="en-US" sz="1800" dirty="0" err="1"/>
              <a:t>tegangan</a:t>
            </a:r>
            <a:r>
              <a:rPr lang="en-US" sz="1800" dirty="0"/>
              <a:t> </a:t>
            </a:r>
            <a:r>
              <a:rPr lang="en-US" sz="1800" dirty="0" err="1"/>
              <a:t>pada</a:t>
            </a:r>
            <a:r>
              <a:rPr lang="en-US" sz="1800" dirty="0"/>
              <a:t> </a:t>
            </a:r>
            <a:r>
              <a:rPr lang="en-US" sz="1800" dirty="0" err="1"/>
              <a:t>sambungan</a:t>
            </a:r>
            <a:r>
              <a:rPr lang="en-US" sz="1800" dirty="0"/>
              <a:t> </a:t>
            </a:r>
            <a:r>
              <a:rPr lang="en-US" sz="1800" dirty="0" err="1"/>
              <a:t>utama</a:t>
            </a:r>
            <a:endParaRPr lang="en-US" sz="1800" dirty="0"/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/>
              <a:t>Periksa</a:t>
            </a:r>
            <a:r>
              <a:rPr lang="en-US" sz="1800" dirty="0"/>
              <a:t> </a:t>
            </a:r>
            <a:r>
              <a:rPr lang="en-US" sz="1800" dirty="0" err="1"/>
              <a:t>tegangan</a:t>
            </a:r>
            <a:r>
              <a:rPr lang="en-US" sz="1800" dirty="0"/>
              <a:t> </a:t>
            </a:r>
            <a:r>
              <a:rPr lang="en-US" sz="1800" dirty="0" err="1"/>
              <a:t>pada</a:t>
            </a:r>
            <a:r>
              <a:rPr lang="en-US" sz="1800" dirty="0"/>
              <a:t> </a:t>
            </a:r>
            <a:r>
              <a:rPr lang="en-US" sz="1800" dirty="0" err="1"/>
              <a:t>semua</a:t>
            </a:r>
            <a:r>
              <a:rPr lang="en-US" sz="1800" dirty="0"/>
              <a:t> </a:t>
            </a:r>
            <a:r>
              <a:rPr lang="en-US" sz="1800" dirty="0" smtClean="0"/>
              <a:t>stop-</a:t>
            </a:r>
            <a:r>
              <a:rPr lang="en-US" sz="1800" dirty="0" err="1" smtClean="0"/>
              <a:t>kontak</a:t>
            </a:r>
            <a:endParaRPr lang="en-US" sz="1800" dirty="0"/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/>
              <a:t>Nyalakan</a:t>
            </a:r>
            <a:r>
              <a:rPr lang="en-US" sz="1800" dirty="0"/>
              <a:t> </a:t>
            </a:r>
            <a:r>
              <a:rPr lang="en-US" sz="1800" dirty="0" err="1"/>
              <a:t>alat-alat</a:t>
            </a:r>
            <a:r>
              <a:rPr lang="en-US" sz="1800" dirty="0"/>
              <a:t> (</a:t>
            </a:r>
            <a:r>
              <a:rPr lang="en-US" sz="1800" dirty="0" err="1"/>
              <a:t>satu</a:t>
            </a:r>
            <a:r>
              <a:rPr lang="en-US" sz="1800" dirty="0"/>
              <a:t> demi </a:t>
            </a:r>
            <a:r>
              <a:rPr lang="en-US" sz="1800" dirty="0" err="1"/>
              <a:t>satu</a:t>
            </a:r>
            <a:r>
              <a:rPr lang="en-US" sz="1800" dirty="0"/>
              <a:t>)</a:t>
            </a:r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/>
              <a:t>Periksa</a:t>
            </a:r>
            <a:r>
              <a:rPr lang="en-US" sz="1800" dirty="0"/>
              <a:t> </a:t>
            </a:r>
            <a:r>
              <a:rPr lang="en-US" sz="1800" dirty="0" err="1" smtClean="0"/>
              <a:t>saklar</a:t>
            </a:r>
            <a:r>
              <a:rPr lang="en-US" sz="1800" dirty="0" smtClean="0"/>
              <a:t> CB </a:t>
            </a:r>
            <a:r>
              <a:rPr lang="en-US" sz="1800" dirty="0"/>
              <a:t>- </a:t>
            </a:r>
            <a:r>
              <a:rPr lang="en-US" sz="1800" dirty="0" err="1"/>
              <a:t>jika</a:t>
            </a:r>
            <a:r>
              <a:rPr lang="en-US" sz="1800" dirty="0"/>
              <a:t> </a:t>
            </a:r>
            <a:r>
              <a:rPr lang="en-US" sz="1800" dirty="0" err="1"/>
              <a:t>turun</a:t>
            </a:r>
            <a:r>
              <a:rPr lang="en-US" sz="1800" dirty="0"/>
              <a:t> </a:t>
            </a:r>
            <a:r>
              <a:rPr lang="en-US" sz="1800" dirty="0" err="1"/>
              <a:t>maka</a:t>
            </a:r>
            <a:r>
              <a:rPr lang="en-US" sz="1800" dirty="0"/>
              <a:t> </a:t>
            </a:r>
            <a:r>
              <a:rPr lang="en-US" sz="1800" dirty="0" err="1"/>
              <a:t>alat</a:t>
            </a:r>
            <a:r>
              <a:rPr lang="en-US" sz="1800" dirty="0"/>
              <a:t> </a:t>
            </a:r>
            <a:r>
              <a:rPr lang="en-US" sz="1800" dirty="0" err="1" smtClean="0"/>
              <a:t>korslet</a:t>
            </a:r>
            <a:r>
              <a:rPr lang="en-US" sz="1800" dirty="0" smtClean="0"/>
              <a:t> </a:t>
            </a:r>
            <a:r>
              <a:rPr lang="en-US" sz="1800" dirty="0" err="1" smtClean="0"/>
              <a:t>atau</a:t>
            </a:r>
            <a:r>
              <a:rPr lang="en-US" sz="1800" dirty="0" smtClean="0"/>
              <a:t> </a:t>
            </a:r>
            <a:r>
              <a:rPr lang="en-US" sz="1800" dirty="0" err="1" smtClean="0"/>
              <a:t>beban</a:t>
            </a:r>
            <a:r>
              <a:rPr lang="en-US" sz="1800" dirty="0" smtClean="0"/>
              <a:t> </a:t>
            </a:r>
            <a:r>
              <a:rPr lang="en-US" sz="1800" dirty="0" err="1" smtClean="0"/>
              <a:t>terlalu</a:t>
            </a:r>
            <a:r>
              <a:rPr lang="en-US" sz="1800" dirty="0" smtClean="0"/>
              <a:t> </a:t>
            </a:r>
            <a:r>
              <a:rPr lang="en-US" sz="1800" dirty="0" err="1" smtClean="0"/>
              <a:t>tinggi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satu</a:t>
            </a:r>
            <a:r>
              <a:rPr lang="en-US" sz="1800" dirty="0" smtClean="0"/>
              <a:t> </a:t>
            </a:r>
            <a:r>
              <a:rPr lang="en-US" sz="1800" dirty="0" err="1" smtClean="0"/>
              <a:t>pelanggan</a:t>
            </a:r>
            <a:endParaRPr lang="en-US" sz="1800" dirty="0"/>
          </a:p>
          <a:p>
            <a:pPr marL="234950" indent="-234950">
              <a:spcAft>
                <a:spcPts val="600"/>
              </a:spcAft>
              <a:buAutoNum type="arabicPeriod"/>
            </a:pPr>
            <a:r>
              <a:rPr lang="en-US" sz="1800" dirty="0" err="1" smtClean="0"/>
              <a:t>Ulangi</a:t>
            </a:r>
            <a:r>
              <a:rPr lang="en-US" sz="1800" dirty="0" smtClean="0"/>
              <a:t> </a:t>
            </a:r>
            <a:r>
              <a:rPr lang="en-US" sz="1800" dirty="0" err="1"/>
              <a:t>dari</a:t>
            </a:r>
            <a:r>
              <a:rPr lang="en-US" sz="1800" dirty="0"/>
              <a:t> </a:t>
            </a:r>
            <a:r>
              <a:rPr lang="en-US" sz="1800" dirty="0" err="1"/>
              <a:t>langkah</a:t>
            </a:r>
            <a:r>
              <a:rPr lang="en-US" sz="1800" dirty="0"/>
              <a:t> 4, </a:t>
            </a:r>
            <a:r>
              <a:rPr lang="en-US" sz="1800" dirty="0" err="1"/>
              <a:t>sampai</a:t>
            </a:r>
            <a:r>
              <a:rPr lang="en-US" sz="1800" dirty="0"/>
              <a:t> </a:t>
            </a:r>
            <a:r>
              <a:rPr lang="en-US" sz="1800" dirty="0" err="1"/>
              <a:t>peralatan</a:t>
            </a:r>
            <a:r>
              <a:rPr lang="en-US" sz="1800" dirty="0"/>
              <a:t> yang </a:t>
            </a:r>
            <a:r>
              <a:rPr lang="en-US" sz="1800" dirty="0" err="1"/>
              <a:t>rusak</a:t>
            </a:r>
            <a:r>
              <a:rPr lang="en-US" sz="1800" dirty="0"/>
              <a:t> </a:t>
            </a:r>
            <a:r>
              <a:rPr lang="en-US" sz="1800" dirty="0" err="1"/>
              <a:t>ditemukan</a:t>
            </a:r>
            <a:r>
              <a:rPr lang="en-US" sz="1800" dirty="0"/>
              <a:t> </a:t>
            </a:r>
            <a:r>
              <a:rPr lang="en-US" sz="1800" dirty="0" err="1"/>
              <a:t>atau</a:t>
            </a:r>
            <a:r>
              <a:rPr lang="en-US" sz="1800" dirty="0"/>
              <a:t> </a:t>
            </a:r>
            <a:r>
              <a:rPr lang="en-US" sz="1800" dirty="0" err="1"/>
              <a:t>beban</a:t>
            </a:r>
            <a:r>
              <a:rPr lang="en-US" sz="1800" dirty="0"/>
              <a:t> </a:t>
            </a:r>
            <a:r>
              <a:rPr lang="en-US" sz="1800" dirty="0" err="1"/>
              <a:t>maksimum</a:t>
            </a:r>
            <a:r>
              <a:rPr lang="en-US" sz="1800" dirty="0"/>
              <a:t> </a:t>
            </a:r>
            <a:r>
              <a:rPr lang="en-US" sz="1800" dirty="0" err="1"/>
              <a:t>diketahui</a:t>
            </a:r>
            <a:endParaRPr lang="en-US" sz="1800" dirty="0"/>
          </a:p>
          <a:p>
            <a:pPr marL="234950" indent="-234950">
              <a:spcAft>
                <a:spcPts val="600"/>
              </a:spcAft>
              <a:buAutoNum type="arabicPeriod"/>
            </a:pPr>
            <a:endParaRPr lang="en-US" sz="1800" dirty="0" smtClean="0"/>
          </a:p>
        </p:txBody>
      </p:sp>
      <p:grpSp>
        <p:nvGrpSpPr>
          <p:cNvPr id="806" name="Group 154"/>
          <p:cNvGrpSpPr/>
          <p:nvPr/>
        </p:nvGrpSpPr>
        <p:grpSpPr>
          <a:xfrm>
            <a:off x="37572835" y="13825494"/>
            <a:ext cx="4556328" cy="1689143"/>
            <a:chOff x="8203382" y="21989678"/>
            <a:chExt cx="12039623" cy="3737731"/>
          </a:xfrm>
        </p:grpSpPr>
        <p:grpSp>
          <p:nvGrpSpPr>
            <p:cNvPr id="807" name="Group 35"/>
            <p:cNvGrpSpPr/>
            <p:nvPr/>
          </p:nvGrpSpPr>
          <p:grpSpPr>
            <a:xfrm>
              <a:off x="13004006" y="21989678"/>
              <a:ext cx="2819399" cy="3042464"/>
              <a:chOff x="13004006" y="21989678"/>
              <a:chExt cx="2819399" cy="3042464"/>
            </a:xfrm>
          </p:grpSpPr>
          <p:grpSp>
            <p:nvGrpSpPr>
              <p:cNvPr id="808" name="Group 33"/>
              <p:cNvGrpSpPr/>
              <p:nvPr/>
            </p:nvGrpSpPr>
            <p:grpSpPr>
              <a:xfrm>
                <a:off x="13004006" y="21989678"/>
                <a:ext cx="2819399" cy="3042464"/>
                <a:chOff x="13080206" y="18941678"/>
                <a:chExt cx="2819399" cy="3042464"/>
              </a:xfrm>
            </p:grpSpPr>
            <p:pic>
              <p:nvPicPr>
                <p:cNvPr id="581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13080206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82" name="Freeform 581"/>
                <p:cNvSpPr/>
                <p:nvPr/>
              </p:nvSpPr>
              <p:spPr>
                <a:xfrm>
                  <a:off x="14589456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Snip Same Side Corner Rectangle 582"/>
                <p:cNvSpPr/>
                <p:nvPr/>
              </p:nvSpPr>
              <p:spPr>
                <a:xfrm rot="16200000">
                  <a:off x="15518605" y="210208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>
                  <a:off x="15747205" y="20868481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85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3842184" y="18941678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pic>
            <p:nvPicPr>
              <p:cNvPr id="579" name="Picture 4" descr="http://www.tuvie.com/wp-content/uploads/icon-a5-sport-aircraft3.jpg"/>
              <p:cNvPicPr>
                <a:picLocks noChangeAspect="1" noChangeArrowheads="1"/>
              </p:cNvPicPr>
              <p:nvPr/>
            </p:nvPicPr>
            <p:blipFill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689806" y="23916481"/>
                <a:ext cx="762000" cy="508000"/>
              </a:xfrm>
              <a:prstGeom prst="rect">
                <a:avLst/>
              </a:prstGeom>
              <a:noFill/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p:spPr>
          </p:pic>
        </p:grpSp>
        <p:grpSp>
          <p:nvGrpSpPr>
            <p:cNvPr id="809" name="Group 40"/>
            <p:cNvGrpSpPr/>
            <p:nvPr/>
          </p:nvGrpSpPr>
          <p:grpSpPr>
            <a:xfrm>
              <a:off x="8584406" y="22017017"/>
              <a:ext cx="2819399" cy="3042464"/>
              <a:chOff x="8584406" y="21989678"/>
              <a:chExt cx="2819399" cy="3042464"/>
            </a:xfrm>
          </p:grpSpPr>
          <p:grpSp>
            <p:nvGrpSpPr>
              <p:cNvPr id="810" name="Group 31"/>
              <p:cNvGrpSpPr/>
              <p:nvPr/>
            </p:nvGrpSpPr>
            <p:grpSpPr>
              <a:xfrm>
                <a:off x="8584406" y="21989678"/>
                <a:ext cx="2819399" cy="3042464"/>
                <a:chOff x="6146006" y="18969017"/>
                <a:chExt cx="2819399" cy="3042464"/>
              </a:xfrm>
            </p:grpSpPr>
            <p:pic>
              <p:nvPicPr>
                <p:cNvPr id="562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6146006" y="19905221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63" name="Freeform 9"/>
                <p:cNvSpPr/>
                <p:nvPr/>
              </p:nvSpPr>
              <p:spPr>
                <a:xfrm flipV="1">
                  <a:off x="7655256" y="21413381"/>
                  <a:ext cx="929149" cy="369500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Snip Same Side Corner Rectangle 10"/>
                <p:cNvSpPr/>
                <p:nvPr/>
              </p:nvSpPr>
              <p:spPr>
                <a:xfrm rot="16200000">
                  <a:off x="8355806" y="216304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Rectangle 11"/>
                <p:cNvSpPr/>
                <p:nvPr/>
              </p:nvSpPr>
              <p:spPr>
                <a:xfrm>
                  <a:off x="8813005" y="20895820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68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6907994" y="18969017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sp>
              <p:nvSpPr>
                <p:cNvPr id="570" name="Rectangle 569"/>
                <p:cNvSpPr/>
                <p:nvPr/>
              </p:nvSpPr>
              <p:spPr>
                <a:xfrm>
                  <a:off x="8584406" y="21660962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8584406" y="21782881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1" name="Freeform 560"/>
              <p:cNvSpPr/>
              <p:nvPr/>
            </p:nvSpPr>
            <p:spPr>
              <a:xfrm>
                <a:off x="9142377" y="23755326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1" name="Group 39"/>
            <p:cNvGrpSpPr/>
            <p:nvPr/>
          </p:nvGrpSpPr>
          <p:grpSpPr>
            <a:xfrm>
              <a:off x="17423606" y="21989678"/>
              <a:ext cx="2819399" cy="3042464"/>
              <a:chOff x="17347406" y="21712217"/>
              <a:chExt cx="2819399" cy="3042464"/>
            </a:xfrm>
          </p:grpSpPr>
          <p:grpSp>
            <p:nvGrpSpPr>
              <p:cNvPr id="812" name="Group 32"/>
              <p:cNvGrpSpPr/>
              <p:nvPr/>
            </p:nvGrpSpPr>
            <p:grpSpPr>
              <a:xfrm>
                <a:off x="17347406" y="21712217"/>
                <a:ext cx="2819399" cy="3042464"/>
                <a:chOff x="9498807" y="18941678"/>
                <a:chExt cx="2819399" cy="3042464"/>
              </a:xfrm>
            </p:grpSpPr>
            <p:pic>
              <p:nvPicPr>
                <p:cNvPr id="546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9498807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47" name="Freeform 4"/>
                <p:cNvSpPr/>
                <p:nvPr/>
              </p:nvSpPr>
              <p:spPr>
                <a:xfrm>
                  <a:off x="11008057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Snip Same Side Corner Rectangle 547"/>
                <p:cNvSpPr/>
                <p:nvPr/>
              </p:nvSpPr>
              <p:spPr>
                <a:xfrm rot="16200000">
                  <a:off x="11937206" y="21020881"/>
                  <a:ext cx="228600" cy="228600"/>
                </a:xfrm>
                <a:prstGeom prst="snip2Same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Rectangle 549"/>
                <p:cNvSpPr/>
                <p:nvPr/>
              </p:nvSpPr>
              <p:spPr>
                <a:xfrm>
                  <a:off x="12165806" y="20868481"/>
                  <a:ext cx="152400" cy="53340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51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4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0260779" y="18941678"/>
                  <a:ext cx="1219699" cy="91439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45" name="Freeform 544"/>
              <p:cNvSpPr/>
              <p:nvPr/>
            </p:nvSpPr>
            <p:spPr>
              <a:xfrm>
                <a:off x="17880806" y="23459281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1" name="TextBox 540"/>
            <p:cNvSpPr txBox="1"/>
            <p:nvPr/>
          </p:nvSpPr>
          <p:spPr>
            <a:xfrm>
              <a:off x="8203382" y="25106364"/>
              <a:ext cx="2529600" cy="544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1) </a:t>
              </a:r>
              <a:r>
                <a:rPr lang="en-US" sz="1000" dirty="0" err="1" smtClean="0"/>
                <a:t>Sebelum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tes</a:t>
              </a:r>
              <a:endParaRPr lang="en-US" sz="1000" dirty="0" smtClean="0"/>
            </a:p>
          </p:txBody>
        </p:sp>
        <p:sp>
          <p:nvSpPr>
            <p:cNvPr id="542" name="TextBox 541"/>
            <p:cNvSpPr txBox="1"/>
            <p:nvPr/>
          </p:nvSpPr>
          <p:spPr>
            <a:xfrm>
              <a:off x="12775361" y="25182572"/>
              <a:ext cx="2190739" cy="544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2a) </a:t>
              </a:r>
              <a:r>
                <a:rPr lang="en-US" sz="1000" dirty="0" err="1" smtClean="0"/>
                <a:t>Alat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baik</a:t>
              </a:r>
              <a:endParaRPr lang="en-US" sz="1000" dirty="0"/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16524443" y="25178120"/>
              <a:ext cx="2580429" cy="544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2b) </a:t>
              </a:r>
              <a:r>
                <a:rPr lang="en-US" sz="1000" dirty="0" err="1" smtClean="0"/>
                <a:t>Alat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korslet</a:t>
              </a:r>
              <a:endParaRPr lang="en-US" sz="1000" dirty="0"/>
            </a:p>
          </p:txBody>
        </p:sp>
      </p:grpSp>
      <p:sp>
        <p:nvSpPr>
          <p:cNvPr id="825" name="TextBox 824"/>
          <p:cNvSpPr txBox="1"/>
          <p:nvPr/>
        </p:nvSpPr>
        <p:spPr>
          <a:xfrm>
            <a:off x="213519" y="29837260"/>
            <a:ext cx="90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Konsep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dan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desain</a:t>
            </a:r>
            <a:r>
              <a:rPr lang="en-US" sz="1400" i="1" dirty="0" smtClean="0"/>
              <a:t>: </a:t>
            </a:r>
            <a:r>
              <a:rPr lang="en-US" sz="1400" b="1" i="1" dirty="0" smtClean="0"/>
              <a:t>Robert Schultz </a:t>
            </a:r>
            <a:r>
              <a:rPr lang="en-US" sz="1400" i="1" dirty="0" err="1" smtClean="0"/>
              <a:t>dan</a:t>
            </a:r>
            <a:r>
              <a:rPr lang="en-US" sz="1400" i="1" dirty="0" smtClean="0"/>
              <a:t> </a:t>
            </a:r>
            <a:r>
              <a:rPr lang="en-US" sz="1400" b="1" i="1" dirty="0" smtClean="0"/>
              <a:t>Amalia Suryani | </a:t>
            </a:r>
            <a:r>
              <a:rPr lang="en-US" sz="1400" i="1" dirty="0" smtClean="0"/>
              <a:t>Saran </a:t>
            </a:r>
            <a:r>
              <a:rPr lang="en-US" sz="1400" i="1" dirty="0" err="1" smtClean="0"/>
              <a:t>teknis</a:t>
            </a:r>
            <a:r>
              <a:rPr lang="en-US" sz="1400" i="1" dirty="0" smtClean="0"/>
              <a:t>: </a:t>
            </a:r>
            <a:r>
              <a:rPr lang="en-US" sz="1400" b="1" i="1" dirty="0" smtClean="0"/>
              <a:t>GOPA/Intec</a:t>
            </a:r>
            <a:r>
              <a:rPr lang="id-ID" sz="1400" b="1" i="1" dirty="0" smtClean="0"/>
              <a:t> | ENDEV</a:t>
            </a:r>
            <a:r>
              <a:rPr lang="en-US" sz="1400" b="1" i="1" dirty="0" smtClean="0"/>
              <a:t> </a:t>
            </a:r>
            <a:r>
              <a:rPr lang="id-ID" sz="1400" b="1" i="1" dirty="0" smtClean="0"/>
              <a:t>Indonesia © </a:t>
            </a:r>
            <a:r>
              <a:rPr lang="en-US" sz="1400" b="1" i="1" dirty="0" smtClean="0"/>
              <a:t>Mei </a:t>
            </a:r>
            <a:r>
              <a:rPr lang="id-ID" sz="1400" b="1" i="1" dirty="0" smtClean="0"/>
              <a:t>201</a:t>
            </a:r>
            <a:r>
              <a:rPr lang="en-US" sz="1400" b="1" i="1" dirty="0" smtClean="0"/>
              <a:t>3</a:t>
            </a:r>
            <a:endParaRPr lang="en-US" sz="1400" b="1" i="1" dirty="0"/>
          </a:p>
        </p:txBody>
      </p:sp>
      <p:sp>
        <p:nvSpPr>
          <p:cNvPr id="419" name="Oval 418"/>
          <p:cNvSpPr/>
          <p:nvPr/>
        </p:nvSpPr>
        <p:spPr>
          <a:xfrm>
            <a:off x="14539119" y="6690677"/>
            <a:ext cx="4754880" cy="173736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Pesan</a:t>
            </a:r>
            <a:r>
              <a:rPr lang="en-US" sz="2400" b="1" dirty="0" smtClean="0">
                <a:solidFill>
                  <a:schemeClr val="tx1"/>
                </a:solidFill>
              </a:rPr>
              <a:t> “</a:t>
            </a:r>
            <a:r>
              <a:rPr lang="en-US" sz="2400" b="1" dirty="0" err="1" smtClean="0">
                <a:solidFill>
                  <a:schemeClr val="tx1"/>
                </a:solidFill>
              </a:rPr>
              <a:t>kelebihan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" </a:t>
            </a:r>
            <a:r>
              <a:rPr lang="en-US" sz="2400" b="1" dirty="0" err="1" smtClean="0">
                <a:solidFill>
                  <a:schemeClr val="tx1"/>
                </a:solidFill>
              </a:rPr>
              <a:t>muncul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tampilan</a:t>
            </a:r>
            <a:r>
              <a:rPr lang="en-US" sz="2400" b="1" dirty="0">
                <a:solidFill>
                  <a:schemeClr val="tx1"/>
                </a:solidFill>
              </a:rPr>
              <a:t> inverter?</a:t>
            </a:r>
          </a:p>
        </p:txBody>
      </p:sp>
      <p:sp>
        <p:nvSpPr>
          <p:cNvPr id="490" name="Oval 381"/>
          <p:cNvSpPr/>
          <p:nvPr/>
        </p:nvSpPr>
        <p:spPr>
          <a:xfrm>
            <a:off x="7833520" y="8857317"/>
            <a:ext cx="4648199" cy="185672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Lampu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MERAH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charge controller </a:t>
            </a:r>
            <a:r>
              <a:rPr lang="en-US" sz="2400" b="1" dirty="0" err="1">
                <a:solidFill>
                  <a:schemeClr val="tx1"/>
                </a:solidFill>
              </a:rPr>
              <a:t>menyala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485" name="Curved Connector 760"/>
          <p:cNvCxnSpPr>
            <a:endCxn id="382" idx="2"/>
          </p:cNvCxnSpPr>
          <p:nvPr/>
        </p:nvCxnSpPr>
        <p:spPr>
          <a:xfrm rot="5400000" flipH="1" flipV="1">
            <a:off x="12387269" y="10113245"/>
            <a:ext cx="1093857" cy="1076243"/>
          </a:xfrm>
          <a:prstGeom prst="curvedConnector2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urved Connector 438"/>
          <p:cNvCxnSpPr>
            <a:endCxn id="437" idx="2"/>
          </p:cNvCxnSpPr>
          <p:nvPr/>
        </p:nvCxnSpPr>
        <p:spPr>
          <a:xfrm flipV="1">
            <a:off x="18120519" y="4403360"/>
            <a:ext cx="914400" cy="43419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TextBox 431"/>
          <p:cNvSpPr txBox="1"/>
          <p:nvPr/>
        </p:nvSpPr>
        <p:spPr>
          <a:xfrm>
            <a:off x="18044319" y="3779837"/>
            <a:ext cx="1599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433" name="Curved Connector 427"/>
          <p:cNvCxnSpPr/>
          <p:nvPr/>
        </p:nvCxnSpPr>
        <p:spPr>
          <a:xfrm rot="5400000" flipH="1" flipV="1">
            <a:off x="11534615" y="5997517"/>
            <a:ext cx="3835393" cy="3160385"/>
          </a:xfrm>
          <a:prstGeom prst="curvedConnector3">
            <a:avLst>
              <a:gd name="adj1" fmla="val 21226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388"/>
          <p:cNvSpPr txBox="1"/>
          <p:nvPr/>
        </p:nvSpPr>
        <p:spPr>
          <a:xfrm>
            <a:off x="13044014" y="8072066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48" name="TextBox 388"/>
          <p:cNvSpPr txBox="1"/>
          <p:nvPr/>
        </p:nvSpPr>
        <p:spPr>
          <a:xfrm>
            <a:off x="15758319" y="3487449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cxnSp>
        <p:nvCxnSpPr>
          <p:cNvPr id="449" name="Curved Connector 444"/>
          <p:cNvCxnSpPr>
            <a:stCxn id="426" idx="6"/>
            <a:endCxn id="437" idx="1"/>
          </p:cNvCxnSpPr>
          <p:nvPr/>
        </p:nvCxnSpPr>
        <p:spPr>
          <a:xfrm>
            <a:off x="18501519" y="2130430"/>
            <a:ext cx="1218770" cy="1445615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TextBox 431"/>
          <p:cNvSpPr txBox="1"/>
          <p:nvPr/>
        </p:nvSpPr>
        <p:spPr>
          <a:xfrm>
            <a:off x="12633519" y="2890262"/>
            <a:ext cx="1316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408" name="Oval 314"/>
          <p:cNvSpPr/>
          <p:nvPr/>
        </p:nvSpPr>
        <p:spPr>
          <a:xfrm>
            <a:off x="4480719" y="17543891"/>
            <a:ext cx="3478225" cy="139974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Restart </a:t>
            </a:r>
            <a:r>
              <a:rPr lang="en-US" sz="2400" b="1" dirty="0" err="1" smtClean="0">
                <a:solidFill>
                  <a:schemeClr val="tx1"/>
                </a:solidFill>
              </a:rPr>
              <a:t>komputer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16" name="Curved Connector 361"/>
          <p:cNvCxnSpPr>
            <a:stCxn id="315" idx="2"/>
          </p:cNvCxnSpPr>
          <p:nvPr/>
        </p:nvCxnSpPr>
        <p:spPr>
          <a:xfrm rot="10800000">
            <a:off x="6304006" y="18943639"/>
            <a:ext cx="740539" cy="157302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21"/>
          <p:cNvSpPr txBox="1"/>
          <p:nvPr/>
        </p:nvSpPr>
        <p:spPr>
          <a:xfrm>
            <a:off x="5605395" y="19654262"/>
            <a:ext cx="1008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472" name="Oval 338"/>
          <p:cNvSpPr/>
          <p:nvPr/>
        </p:nvSpPr>
        <p:spPr>
          <a:xfrm>
            <a:off x="7604919" y="16200436"/>
            <a:ext cx="4752000" cy="2088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tx1"/>
                </a:solidFill>
              </a:rPr>
              <a:t>Periksa </a:t>
            </a:r>
            <a:r>
              <a:rPr lang="da-DK" sz="2400" b="1" dirty="0">
                <a:solidFill>
                  <a:schemeClr val="tx1"/>
                </a:solidFill>
              </a:rPr>
              <a:t>kabel sensor tipis untuk </a:t>
            </a:r>
            <a:r>
              <a:rPr lang="da-DK" sz="2400" b="1" dirty="0" smtClean="0">
                <a:solidFill>
                  <a:schemeClr val="tx1"/>
                </a:solidFill>
              </a:rPr>
              <a:t>kerusakan </a:t>
            </a:r>
            <a:r>
              <a:rPr lang="da-DK" sz="2400" b="1" dirty="0">
                <a:solidFill>
                  <a:schemeClr val="tx1"/>
                </a:solidFill>
              </a:rPr>
              <a:t>dan koneksi longgar </a:t>
            </a:r>
            <a:r>
              <a:rPr lang="da-DK" sz="2400" b="1" dirty="0" smtClean="0">
                <a:solidFill>
                  <a:schemeClr val="tx1"/>
                </a:solidFill>
              </a:rPr>
              <a:t>lalu perbaiki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93" name="Shape 341"/>
          <p:cNvCxnSpPr>
            <a:stCxn id="408" idx="1"/>
            <a:endCxn id="335" idx="4"/>
          </p:cNvCxnSpPr>
          <p:nvPr/>
        </p:nvCxnSpPr>
        <p:spPr>
          <a:xfrm rot="5400000" flipH="1" flipV="1">
            <a:off x="4618410" y="16572120"/>
            <a:ext cx="1548442" cy="80507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TextBox 579"/>
          <p:cNvSpPr txBox="1"/>
          <p:nvPr/>
        </p:nvSpPr>
        <p:spPr>
          <a:xfrm>
            <a:off x="7091753" y="14211354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379" name="Curved Connector 378"/>
          <p:cNvCxnSpPr/>
          <p:nvPr/>
        </p:nvCxnSpPr>
        <p:spPr>
          <a:xfrm flipV="1">
            <a:off x="25634541" y="11476037"/>
            <a:ext cx="1629978" cy="838200"/>
          </a:xfrm>
          <a:prstGeom prst="curvedConnector3">
            <a:avLst>
              <a:gd name="adj1" fmla="val 47047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urved Connector 380"/>
          <p:cNvCxnSpPr/>
          <p:nvPr/>
        </p:nvCxnSpPr>
        <p:spPr>
          <a:xfrm>
            <a:off x="25536787" y="12977914"/>
            <a:ext cx="2290870" cy="1040901"/>
          </a:xfrm>
          <a:prstGeom prst="curvedConnector3">
            <a:avLst>
              <a:gd name="adj1" fmla="val 50000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4" name="Group 308"/>
          <p:cNvGrpSpPr/>
          <p:nvPr/>
        </p:nvGrpSpPr>
        <p:grpSpPr>
          <a:xfrm>
            <a:off x="21332359" y="10561637"/>
            <a:ext cx="5398760" cy="4953000"/>
            <a:chOff x="21930529" y="13152436"/>
            <a:chExt cx="5324607" cy="4953000"/>
          </a:xfrm>
        </p:grpSpPr>
        <p:grpSp>
          <p:nvGrpSpPr>
            <p:cNvPr id="410" name="Group 748"/>
            <p:cNvGrpSpPr/>
            <p:nvPr/>
          </p:nvGrpSpPr>
          <p:grpSpPr>
            <a:xfrm>
              <a:off x="21930529" y="13152436"/>
              <a:ext cx="5324607" cy="4572000"/>
              <a:chOff x="16291719" y="15694906"/>
              <a:chExt cx="4844282" cy="3682612"/>
            </a:xfrm>
          </p:grpSpPr>
          <p:sp>
            <p:nvSpPr>
              <p:cNvPr id="413" name="Rectangle 412"/>
              <p:cNvSpPr/>
              <p:nvPr/>
            </p:nvSpPr>
            <p:spPr>
              <a:xfrm>
                <a:off x="16291719" y="15694906"/>
                <a:ext cx="4495800" cy="36826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14" name="Group 614"/>
              <p:cNvGrpSpPr/>
              <p:nvPr/>
            </p:nvGrpSpPr>
            <p:grpSpPr>
              <a:xfrm>
                <a:off x="17251877" y="15922625"/>
                <a:ext cx="3884124" cy="1730058"/>
                <a:chOff x="21138077" y="15389225"/>
                <a:chExt cx="3884124" cy="1730058"/>
              </a:xfrm>
              <a:solidFill>
                <a:schemeClr val="bg1"/>
              </a:solidFill>
            </p:grpSpPr>
            <p:sp>
              <p:nvSpPr>
                <p:cNvPr id="415" name="TextBox 414"/>
                <p:cNvSpPr txBox="1"/>
                <p:nvPr/>
              </p:nvSpPr>
              <p:spPr>
                <a:xfrm>
                  <a:off x="21138077" y="15389225"/>
                  <a:ext cx="3884124" cy="57018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4000" b="1" dirty="0" err="1" smtClean="0"/>
                    <a:t>Tidak</a:t>
                  </a:r>
                  <a:r>
                    <a:rPr lang="en-US" sz="4000" b="1" dirty="0" smtClean="0"/>
                    <a:t> </a:t>
                  </a:r>
                  <a:r>
                    <a:rPr lang="en-US" sz="4000" b="1" dirty="0" err="1" smtClean="0"/>
                    <a:t>ada</a:t>
                  </a:r>
                  <a:r>
                    <a:rPr lang="en-US" sz="4000" b="1" dirty="0" smtClean="0"/>
                    <a:t> </a:t>
                  </a:r>
                  <a:r>
                    <a:rPr lang="en-US" sz="4000" b="1" dirty="0" err="1" smtClean="0"/>
                    <a:t>listrik</a:t>
                  </a:r>
                  <a:r>
                    <a:rPr lang="en-US" sz="4000" b="1" dirty="0" smtClean="0"/>
                    <a:t>?</a:t>
                  </a:r>
                  <a:endParaRPr lang="en-US" sz="4000" b="1" dirty="0"/>
                </a:p>
              </p:txBody>
            </p:sp>
            <p:pic>
              <p:nvPicPr>
                <p:cNvPr id="417" name="Picture 6" descr="home,building,homepage,house"/>
                <p:cNvPicPr>
                  <a:picLocks noChangeArrowheads="1"/>
                </p:cNvPicPr>
                <p:nvPr/>
              </p:nvPicPr>
              <p:blipFill>
                <a:blip r:embed="rId7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2535008" y="15959405"/>
                  <a:ext cx="1356711" cy="1159878"/>
                </a:xfrm>
                <a:prstGeom prst="rect">
                  <a:avLst/>
                </a:prstGeom>
                <a:grpFill/>
                <a:effectLst/>
              </p:spPr>
            </p:pic>
          </p:grpSp>
        </p:grpSp>
        <p:pic>
          <p:nvPicPr>
            <p:cNvPr id="411" name="Picture 10" descr="http://1.bp.blogspot.com/_H_mfjCLS1K0/TPuXXJ9rjGI/AAAAAAAAHGA/aMbrXGIy_yw/s200/sad%2Bsmiley.gif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3799779" y="15498870"/>
              <a:ext cx="2929283" cy="2606566"/>
            </a:xfrm>
            <a:prstGeom prst="rect">
              <a:avLst/>
            </a:prstGeom>
            <a:noFill/>
          </p:spPr>
        </p:pic>
        <p:pic>
          <p:nvPicPr>
            <p:cNvPr id="412" name="Picture 6" descr="home,building,homepage,house"/>
            <p:cNvPicPr>
              <a:picLocks noChangeArrowheads="1"/>
            </p:cNvPicPr>
            <p:nvPr/>
          </p:nvPicPr>
          <p:blipFill>
            <a:blip r:embed="rId7" cstate="print">
              <a:lum bright="10000" contrast="40000"/>
            </a:blip>
            <a:srcRect/>
            <a:stretch>
              <a:fillRect/>
            </a:stretch>
          </p:blipFill>
          <p:spPr bwMode="auto">
            <a:xfrm>
              <a:off x="22922130" y="14889256"/>
              <a:ext cx="1491232" cy="1440000"/>
            </a:xfrm>
            <a:prstGeom prst="rect">
              <a:avLst/>
            </a:prstGeom>
            <a:noFill/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</p:pic>
      </p:grpSp>
      <p:grpSp>
        <p:nvGrpSpPr>
          <p:cNvPr id="423" name="Group 359"/>
          <p:cNvGrpSpPr/>
          <p:nvPr/>
        </p:nvGrpSpPr>
        <p:grpSpPr>
          <a:xfrm>
            <a:off x="22822835" y="15445682"/>
            <a:ext cx="4594084" cy="4397114"/>
            <a:chOff x="24070019" y="21559835"/>
            <a:chExt cx="4876800" cy="4470399"/>
          </a:xfrm>
        </p:grpSpPr>
        <p:grpSp>
          <p:nvGrpSpPr>
            <p:cNvPr id="427" name="Group 331"/>
            <p:cNvGrpSpPr/>
            <p:nvPr/>
          </p:nvGrpSpPr>
          <p:grpSpPr>
            <a:xfrm>
              <a:off x="24407541" y="21559835"/>
              <a:ext cx="4304778" cy="4470399"/>
              <a:chOff x="23581744" y="20551331"/>
              <a:chExt cx="6425973" cy="5936104"/>
            </a:xfrm>
          </p:grpSpPr>
          <p:sp>
            <p:nvSpPr>
              <p:cNvPr id="436" name="Rectangle 435"/>
              <p:cNvSpPr/>
              <p:nvPr/>
            </p:nvSpPr>
            <p:spPr>
              <a:xfrm>
                <a:off x="23962804" y="21467378"/>
                <a:ext cx="6044913" cy="50200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4" name="Picture 12" descr="http://www.free-emoticons-gallery.com/wp-content/themes/eStore/timthumb.php?src=http://www.free-emoticons-gallery.com/wp-content/uploads/2010/11/its_too_hot.png&amp;w=298&amp;h=226&amp;zc=1"/>
              <p:cNvPicPr>
                <a:picLocks noChangeAspect="1" noChangeArrowheads="1"/>
              </p:cNvPicPr>
              <p:nvPr/>
            </p:nvPicPr>
            <p:blipFill>
              <a:blip r:embed="rId1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581744" y="20551331"/>
                <a:ext cx="4809068" cy="4105018"/>
              </a:xfrm>
              <a:prstGeom prst="rect">
                <a:avLst/>
              </a:prstGeom>
              <a:noFill/>
            </p:spPr>
          </p:pic>
        </p:grpSp>
        <p:sp>
          <p:nvSpPr>
            <p:cNvPr id="435" name="TextBox 434"/>
            <p:cNvSpPr txBox="1"/>
            <p:nvPr/>
          </p:nvSpPr>
          <p:spPr>
            <a:xfrm>
              <a:off x="24070019" y="24467822"/>
              <a:ext cx="4876800" cy="1345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err="1" smtClean="0"/>
                <a:t>Ruang</a:t>
              </a:r>
              <a:r>
                <a:rPr lang="en-US" sz="4000" b="1" dirty="0" smtClean="0"/>
                <a:t> </a:t>
              </a:r>
              <a:r>
                <a:rPr lang="en-US" sz="4000" b="1" dirty="0" err="1" smtClean="0"/>
                <a:t>baterai</a:t>
              </a:r>
              <a:r>
                <a:rPr lang="en-US" sz="4000" b="1" dirty="0" smtClean="0"/>
                <a:t> </a:t>
              </a:r>
              <a:r>
                <a:rPr lang="en-US" sz="4000" b="1" dirty="0" err="1" smtClean="0"/>
                <a:t>terlalu</a:t>
              </a:r>
              <a:r>
                <a:rPr lang="en-US" sz="4000" b="1" dirty="0" smtClean="0"/>
                <a:t> </a:t>
              </a:r>
              <a:r>
                <a:rPr lang="en-US" sz="4000" b="1" dirty="0" err="1" smtClean="0"/>
                <a:t>panas</a:t>
              </a:r>
              <a:r>
                <a:rPr lang="en-US" sz="4000" b="1" dirty="0" smtClean="0"/>
                <a:t>?</a:t>
              </a:r>
              <a:endParaRPr lang="en-US" sz="4000" b="1" dirty="0"/>
            </a:p>
          </p:txBody>
        </p:sp>
      </p:grpSp>
      <p:sp>
        <p:nvSpPr>
          <p:cNvPr id="453" name="Tekstvak 15"/>
          <p:cNvSpPr txBox="1"/>
          <p:nvPr/>
        </p:nvSpPr>
        <p:spPr>
          <a:xfrm>
            <a:off x="12176919" y="17419637"/>
            <a:ext cx="316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err="1" smtClean="0"/>
              <a:t>Sistem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pemantauan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tidak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beroperasi</a:t>
            </a:r>
            <a:r>
              <a:rPr lang="en-GB" sz="4400" b="1" dirty="0" smtClean="0"/>
              <a:t>?</a:t>
            </a:r>
            <a:endParaRPr lang="nl-NL" sz="4400" b="1" dirty="0"/>
          </a:p>
        </p:txBody>
      </p:sp>
      <p:pic>
        <p:nvPicPr>
          <p:cNvPr id="483" name="Picture 8" descr="C:\Users\Latitude E6320\AppData\Local\Microsoft\Windows\Temporary Internet Files\Content.IE5\OXIKKPQ3\MC900434411[1].wm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119" y="12466637"/>
            <a:ext cx="2649673" cy="264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5" name="Picture 9" descr="C:\Users\Latitude E6320\AppData\Local\Microsoft\Windows\Temporary Internet Files\Content.IE5\OXIKKPQ3\MC900440454[1].wm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5317" y="16774832"/>
            <a:ext cx="2675441" cy="346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" name="Picture 10" descr="C:\Users\LATITU~1\AppData\Local\Temp\Rar$DR01.207\Indonesien\ELdZ_Indo_indo\JPEG_RGB_600dpi\ELdZ_Indo_rgb_indo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519" y="13723879"/>
            <a:ext cx="2880000" cy="209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7" name="Oval 506"/>
          <p:cNvSpPr/>
          <p:nvPr/>
        </p:nvSpPr>
        <p:spPr>
          <a:xfrm>
            <a:off x="27035919" y="17267237"/>
            <a:ext cx="457200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bukaan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ventilasi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udara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terhalang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terhambat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515" name="Curved Connector 514"/>
          <p:cNvCxnSpPr>
            <a:endCxn id="507" idx="1"/>
          </p:cNvCxnSpPr>
          <p:nvPr/>
        </p:nvCxnSpPr>
        <p:spPr>
          <a:xfrm flipV="1">
            <a:off x="25762606" y="17575232"/>
            <a:ext cx="1942867" cy="146575"/>
          </a:xfrm>
          <a:prstGeom prst="curvedConnector4">
            <a:avLst>
              <a:gd name="adj1" fmla="val 32769"/>
              <a:gd name="adj2" fmla="val 745744"/>
            </a:avLst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Curved Connector 516"/>
          <p:cNvCxnSpPr/>
          <p:nvPr/>
        </p:nvCxnSpPr>
        <p:spPr>
          <a:xfrm rot="5400000">
            <a:off x="33276161" y="21994880"/>
            <a:ext cx="1764000" cy="38591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urved Connector 525"/>
          <p:cNvCxnSpPr>
            <a:stCxn id="507" idx="6"/>
            <a:endCxn id="540" idx="1"/>
          </p:cNvCxnSpPr>
          <p:nvPr/>
        </p:nvCxnSpPr>
        <p:spPr>
          <a:xfrm flipV="1">
            <a:off x="31607919" y="17628345"/>
            <a:ext cx="2416607" cy="690452"/>
          </a:xfrm>
          <a:prstGeom prst="curvedConnector4">
            <a:avLst>
              <a:gd name="adj1" fmla="val 27487"/>
              <a:gd name="adj2" fmla="val 185409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Oval 529"/>
          <p:cNvSpPr/>
          <p:nvPr/>
        </p:nvSpPr>
        <p:spPr>
          <a:xfrm>
            <a:off x="31963974" y="19705637"/>
            <a:ext cx="466344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suhu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luar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sangat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tinggi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34" name="Oval 533"/>
          <p:cNvSpPr/>
          <p:nvPr/>
        </p:nvSpPr>
        <p:spPr>
          <a:xfrm>
            <a:off x="32922652" y="15133637"/>
            <a:ext cx="4390003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Hilangkan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hambatan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untuk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memperbaiki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aliran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udara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536" name="Curved Connector 535"/>
          <p:cNvCxnSpPr>
            <a:stCxn id="507" idx="7"/>
            <a:endCxn id="534" idx="2"/>
          </p:cNvCxnSpPr>
          <p:nvPr/>
        </p:nvCxnSpPr>
        <p:spPr>
          <a:xfrm rot="5400000" flipH="1" flipV="1">
            <a:off x="31098331" y="15750912"/>
            <a:ext cx="1664355" cy="198428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urved Connector 537"/>
          <p:cNvCxnSpPr>
            <a:endCxn id="544" idx="2"/>
          </p:cNvCxnSpPr>
          <p:nvPr/>
        </p:nvCxnSpPr>
        <p:spPr>
          <a:xfrm flipV="1">
            <a:off x="36386208" y="19201306"/>
            <a:ext cx="1444010" cy="95417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Oval 539"/>
          <p:cNvSpPr/>
          <p:nvPr/>
        </p:nvSpPr>
        <p:spPr>
          <a:xfrm>
            <a:off x="33314799" y="17402676"/>
            <a:ext cx="4846320" cy="154096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sumber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panas</a:t>
            </a:r>
            <a:r>
              <a:rPr lang="en-US" sz="2400" b="1" dirty="0">
                <a:solidFill>
                  <a:schemeClr val="tx1"/>
                </a:solidFill>
              </a:rPr>
              <a:t> lain di </a:t>
            </a:r>
            <a:r>
              <a:rPr lang="en-US" sz="2400" b="1" dirty="0" err="1">
                <a:solidFill>
                  <a:schemeClr val="tx1"/>
                </a:solidFill>
              </a:rPr>
              <a:t>ruangan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itu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44" name="Oval 543"/>
          <p:cNvSpPr/>
          <p:nvPr/>
        </p:nvSpPr>
        <p:spPr>
          <a:xfrm>
            <a:off x="37830218" y="18029237"/>
            <a:ext cx="4224637" cy="2344137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</a:t>
            </a:r>
            <a:r>
              <a:rPr lang="en-US" sz="2400" b="1" dirty="0">
                <a:solidFill>
                  <a:schemeClr val="tx1"/>
                </a:solidFill>
              </a:rPr>
              <a:t>: </a:t>
            </a:r>
            <a:r>
              <a:rPr lang="en-US" sz="2400" b="1" dirty="0" err="1" smtClean="0">
                <a:solidFill>
                  <a:schemeClr val="tx1"/>
                </a:solidFill>
              </a:rPr>
              <a:t>gunakan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kipas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angin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listrik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untuk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memperbaiki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aliran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udara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ruang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baterai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55" name="Oval 554"/>
          <p:cNvSpPr/>
          <p:nvPr/>
        </p:nvSpPr>
        <p:spPr>
          <a:xfrm>
            <a:off x="38115399" y="15630841"/>
            <a:ext cx="3931920" cy="1712596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Matikan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singkirkan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sumber-sumber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panas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72" name="Curved Connector 571"/>
          <p:cNvCxnSpPr>
            <a:stCxn id="540" idx="4"/>
            <a:endCxn id="530" idx="0"/>
          </p:cNvCxnSpPr>
          <p:nvPr/>
        </p:nvCxnSpPr>
        <p:spPr>
          <a:xfrm rot="5400000">
            <a:off x="34635827" y="18603505"/>
            <a:ext cx="762000" cy="144226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7" name="TextBox 586"/>
          <p:cNvSpPr txBox="1"/>
          <p:nvPr/>
        </p:nvSpPr>
        <p:spPr>
          <a:xfrm>
            <a:off x="31763825" y="162766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90" name="TextBox 589"/>
          <p:cNvSpPr txBox="1"/>
          <p:nvPr/>
        </p:nvSpPr>
        <p:spPr>
          <a:xfrm>
            <a:off x="32542552" y="171910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37856319" y="171910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grpSp>
        <p:nvGrpSpPr>
          <p:cNvPr id="638" name="Group 767"/>
          <p:cNvGrpSpPr/>
          <p:nvPr/>
        </p:nvGrpSpPr>
        <p:grpSpPr>
          <a:xfrm>
            <a:off x="30372531" y="22972537"/>
            <a:ext cx="8855388" cy="2143300"/>
            <a:chOff x="27493123" y="27925537"/>
            <a:chExt cx="8855388" cy="2143300"/>
          </a:xfrm>
        </p:grpSpPr>
        <p:grpSp>
          <p:nvGrpSpPr>
            <p:cNvPr id="639" name="Group 460"/>
            <p:cNvGrpSpPr/>
            <p:nvPr/>
          </p:nvGrpSpPr>
          <p:grpSpPr>
            <a:xfrm>
              <a:off x="27493123" y="27925537"/>
              <a:ext cx="2568588" cy="2143300"/>
              <a:chOff x="34324129" y="21449677"/>
              <a:chExt cx="2568588" cy="2143300"/>
            </a:xfrm>
          </p:grpSpPr>
          <p:pic>
            <p:nvPicPr>
              <p:cNvPr id="644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4817419" y="21449677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645" name="TextBox 644"/>
              <p:cNvSpPr txBox="1"/>
              <p:nvPr/>
            </p:nvSpPr>
            <p:spPr>
              <a:xfrm>
                <a:off x="34324129" y="23038979"/>
                <a:ext cx="25685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err="1" smtClean="0"/>
                  <a:t>Minta</a:t>
                </a:r>
                <a:r>
                  <a:rPr lang="en-US" sz="3000" b="1" dirty="0" smtClean="0"/>
                  <a:t> </a:t>
                </a:r>
                <a:r>
                  <a:rPr lang="en-US" sz="3000" b="1" dirty="0" err="1" smtClean="0"/>
                  <a:t>Bantuan</a:t>
                </a:r>
                <a:endParaRPr lang="en-US" sz="3000" b="1" dirty="0"/>
              </a:p>
            </p:txBody>
          </p:sp>
        </p:grpSp>
        <p:sp>
          <p:nvSpPr>
            <p:cNvPr id="643" name="TextBox 642"/>
            <p:cNvSpPr txBox="1"/>
            <p:nvPr/>
          </p:nvSpPr>
          <p:spPr>
            <a:xfrm>
              <a:off x="29533144" y="28090375"/>
              <a:ext cx="6815367" cy="120032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800" b="1" dirty="0"/>
            </a:p>
            <a:p>
              <a:r>
                <a:rPr lang="en-GB" sz="1800" b="1" dirty="0" err="1"/>
                <a:t>Nama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______________________________________________</a:t>
              </a:r>
            </a:p>
            <a:p>
              <a:endParaRPr lang="en-GB" sz="1800" b="1" dirty="0"/>
            </a:p>
            <a:p>
              <a:r>
                <a:rPr lang="en-GB" sz="1800" b="1" dirty="0" err="1"/>
                <a:t>Nomor</a:t>
              </a:r>
              <a:r>
                <a:rPr lang="en-GB" sz="1800" b="1" dirty="0"/>
                <a:t> </a:t>
              </a:r>
              <a:r>
                <a:rPr lang="en-GB" sz="1800" b="1" dirty="0" err="1"/>
                <a:t>telepon</a:t>
              </a:r>
              <a:r>
                <a:rPr lang="en-GB" sz="1800" b="1" dirty="0"/>
                <a:t> </a:t>
              </a:r>
              <a:r>
                <a:rPr lang="en-GB" sz="1800" b="1" dirty="0" err="1"/>
                <a:t>teknisi</a:t>
              </a:r>
              <a:r>
                <a:rPr lang="en-GB" sz="1800" b="1" dirty="0"/>
                <a:t>: </a:t>
              </a:r>
              <a:r>
                <a:rPr lang="en-GB" sz="1800" b="1" dirty="0" smtClean="0"/>
                <a:t>______________________________________</a:t>
              </a:r>
              <a:endParaRPr lang="en-GB" sz="1800" b="1" dirty="0"/>
            </a:p>
          </p:txBody>
        </p:sp>
      </p:grpSp>
      <p:cxnSp>
        <p:nvCxnSpPr>
          <p:cNvPr id="647" name="Curved Connector 646"/>
          <p:cNvCxnSpPr>
            <a:stCxn id="540" idx="6"/>
            <a:endCxn id="555" idx="3"/>
          </p:cNvCxnSpPr>
          <p:nvPr/>
        </p:nvCxnSpPr>
        <p:spPr>
          <a:xfrm flipV="1">
            <a:off x="38161119" y="17092633"/>
            <a:ext cx="530096" cy="108052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37213027" y="1980666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66" name="Oval 665"/>
          <p:cNvSpPr/>
          <p:nvPr/>
        </p:nvSpPr>
        <p:spPr>
          <a:xfrm>
            <a:off x="36560919" y="20391437"/>
            <a:ext cx="6192000" cy="28440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Ide</a:t>
            </a:r>
            <a:r>
              <a:rPr lang="en-US" sz="2400" b="1" dirty="0">
                <a:solidFill>
                  <a:schemeClr val="tx1"/>
                </a:solidFill>
              </a:rPr>
              <a:t>: </a:t>
            </a:r>
            <a:r>
              <a:rPr lang="en-US" sz="2400" b="1" dirty="0" err="1">
                <a:solidFill>
                  <a:schemeClr val="tx1"/>
                </a:solidFill>
              </a:rPr>
              <a:t>jika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dinding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baterai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terkena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banyak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cahaya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matahari</a:t>
            </a:r>
            <a:r>
              <a:rPr lang="en-US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pertimbangkan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membuat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bayangan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menggunakan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tiang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bambu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yang </a:t>
            </a:r>
            <a:r>
              <a:rPr lang="en-US" sz="2400" b="1" dirty="0" err="1" smtClean="0">
                <a:solidFill>
                  <a:schemeClr val="tx1"/>
                </a:solidFill>
              </a:rPr>
              <a:t>bersandar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longgar</a:t>
            </a:r>
            <a:r>
              <a:rPr lang="en-US" sz="2400" b="1" dirty="0" smtClean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dinding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luar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67" name="Curved Connector 666"/>
          <p:cNvCxnSpPr/>
          <p:nvPr/>
        </p:nvCxnSpPr>
        <p:spPr>
          <a:xfrm rot="16200000" flipH="1">
            <a:off x="35588434" y="21025649"/>
            <a:ext cx="963449" cy="1219026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8" name="TextBox 667"/>
          <p:cNvSpPr txBox="1"/>
          <p:nvPr/>
        </p:nvSpPr>
        <p:spPr>
          <a:xfrm>
            <a:off x="35776974" y="211534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69" name="Tekstvak 15"/>
          <p:cNvSpPr txBox="1"/>
          <p:nvPr/>
        </p:nvSpPr>
        <p:spPr>
          <a:xfrm>
            <a:off x="16480719" y="21177526"/>
            <a:ext cx="78120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       - </a:t>
            </a:r>
            <a:r>
              <a:rPr lang="en-GB" sz="4400" b="1" dirty="0" err="1" smtClean="0"/>
              <a:t>cara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perawatan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mingguan</a:t>
            </a:r>
            <a:endParaRPr lang="nl-NL" sz="4400" b="1" dirty="0"/>
          </a:p>
        </p:txBody>
      </p:sp>
      <p:cxnSp>
        <p:nvCxnSpPr>
          <p:cNvPr id="672" name="Curved Connector 671"/>
          <p:cNvCxnSpPr/>
          <p:nvPr/>
        </p:nvCxnSpPr>
        <p:spPr>
          <a:xfrm rot="10800000" flipV="1">
            <a:off x="16423201" y="22906037"/>
            <a:ext cx="3849868" cy="284400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4" name="Oval 673"/>
          <p:cNvSpPr/>
          <p:nvPr/>
        </p:nvSpPr>
        <p:spPr>
          <a:xfrm>
            <a:off x="20273069" y="21972131"/>
            <a:ext cx="6659138" cy="184830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yang </a:t>
            </a:r>
            <a:r>
              <a:rPr lang="en-US" sz="2400" b="1" dirty="0" err="1" smtClean="0">
                <a:solidFill>
                  <a:schemeClr val="tx1"/>
                </a:solidFill>
              </a:rPr>
              <a:t>longgar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rusak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bawah</a:t>
            </a:r>
            <a:r>
              <a:rPr lang="en-US" sz="2400" b="1" dirty="0">
                <a:solidFill>
                  <a:schemeClr val="tx1"/>
                </a:solidFill>
              </a:rPr>
              <a:t> panel </a:t>
            </a:r>
            <a:r>
              <a:rPr lang="en-US" sz="2400" b="1" dirty="0" err="1">
                <a:solidFill>
                  <a:schemeClr val="tx1"/>
                </a:solidFill>
              </a:rPr>
              <a:t>surya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76" name="Oval 675"/>
          <p:cNvSpPr/>
          <p:nvPr/>
        </p:nvSpPr>
        <p:spPr>
          <a:xfrm>
            <a:off x="19159807" y="24201437"/>
            <a:ext cx="6261277" cy="16764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longgar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rusak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luar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kotak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koneksi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77" name="Oval 676"/>
          <p:cNvSpPr/>
          <p:nvPr/>
        </p:nvSpPr>
        <p:spPr>
          <a:xfrm>
            <a:off x="18577719" y="26433634"/>
            <a:ext cx="6261277" cy="1577803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longgar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rusak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parit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rumah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baterai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78" name="Oval 677"/>
          <p:cNvSpPr/>
          <p:nvPr/>
        </p:nvSpPr>
        <p:spPr>
          <a:xfrm>
            <a:off x="13352749" y="25534007"/>
            <a:ext cx="3597258" cy="2948063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GB" sz="2400" b="1" dirty="0" err="1" smtClean="0">
                <a:solidFill>
                  <a:schemeClr val="tx1"/>
                </a:solidFill>
              </a:rPr>
              <a:t>Sambungkan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kembali</a:t>
            </a:r>
            <a:r>
              <a:rPr lang="en-GB" sz="2400" b="1" dirty="0" smtClean="0">
                <a:solidFill>
                  <a:schemeClr val="tx1"/>
                </a:solidFill>
              </a:rPr>
              <a:t>, </a:t>
            </a:r>
            <a:r>
              <a:rPr lang="en-GB" sz="2400" b="1" dirty="0" err="1" smtClean="0">
                <a:solidFill>
                  <a:schemeClr val="tx1"/>
                </a:solidFill>
              </a:rPr>
              <a:t>perbaiki</a:t>
            </a:r>
            <a:r>
              <a:rPr lang="en-GB" sz="2400" b="1" dirty="0" smtClean="0">
                <a:solidFill>
                  <a:schemeClr val="tx1"/>
                </a:solidFill>
              </a:rPr>
              <a:t>, </a:t>
            </a:r>
            <a:r>
              <a:rPr lang="en-GB" sz="2400" b="1" dirty="0" err="1" smtClean="0">
                <a:solidFill>
                  <a:schemeClr val="tx1"/>
                </a:solidFill>
              </a:rPr>
              <a:t>atau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tutup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kembali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kabel</a:t>
            </a:r>
            <a:endParaRPr lang="en-GB" sz="2400" b="1" dirty="0" smtClean="0">
              <a:solidFill>
                <a:schemeClr val="tx1"/>
              </a:solidFill>
            </a:endParaRPr>
          </a:p>
        </p:txBody>
      </p:sp>
      <p:sp>
        <p:nvSpPr>
          <p:cNvPr id="679" name="Oval 678"/>
          <p:cNvSpPr/>
          <p:nvPr/>
        </p:nvSpPr>
        <p:spPr>
          <a:xfrm>
            <a:off x="17241930" y="28392859"/>
            <a:ext cx="6261277" cy="1447378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longgar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rusak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83" name="Curved Connector 682"/>
          <p:cNvCxnSpPr>
            <a:stCxn id="674" idx="4"/>
            <a:endCxn id="676" idx="0"/>
          </p:cNvCxnSpPr>
          <p:nvPr/>
        </p:nvCxnSpPr>
        <p:spPr>
          <a:xfrm rot="5400000">
            <a:off x="22756042" y="23354841"/>
            <a:ext cx="381000" cy="131219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urved Connector 683"/>
          <p:cNvCxnSpPr>
            <a:stCxn id="676" idx="4"/>
            <a:endCxn id="677" idx="7"/>
          </p:cNvCxnSpPr>
          <p:nvPr/>
        </p:nvCxnSpPr>
        <p:spPr>
          <a:xfrm rot="16200000" flipH="1">
            <a:off x="22712819" y="25455463"/>
            <a:ext cx="786861" cy="163160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urved Connector 684"/>
          <p:cNvCxnSpPr>
            <a:endCxn id="679" idx="6"/>
          </p:cNvCxnSpPr>
          <p:nvPr/>
        </p:nvCxnSpPr>
        <p:spPr>
          <a:xfrm rot="5400000">
            <a:off x="23260936" y="27643377"/>
            <a:ext cx="1715442" cy="123090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urved Connector 685"/>
          <p:cNvCxnSpPr>
            <a:stCxn id="676" idx="2"/>
          </p:cNvCxnSpPr>
          <p:nvPr/>
        </p:nvCxnSpPr>
        <p:spPr>
          <a:xfrm rot="10800000" flipV="1">
            <a:off x="16825119" y="25039636"/>
            <a:ext cx="2334688" cy="135949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urved Connector 686"/>
          <p:cNvCxnSpPr>
            <a:stCxn id="677" idx="3"/>
            <a:endCxn id="678" idx="6"/>
          </p:cNvCxnSpPr>
          <p:nvPr/>
        </p:nvCxnSpPr>
        <p:spPr>
          <a:xfrm rot="5400000" flipH="1">
            <a:off x="17836168" y="26121879"/>
            <a:ext cx="772334" cy="2544655"/>
          </a:xfrm>
          <a:prstGeom prst="curvedConnector4">
            <a:avLst>
              <a:gd name="adj1" fmla="val -29599"/>
              <a:gd name="adj2" fmla="val 68017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urved Connector 687"/>
          <p:cNvCxnSpPr>
            <a:stCxn id="679" idx="2"/>
            <a:endCxn id="678" idx="4"/>
          </p:cNvCxnSpPr>
          <p:nvPr/>
        </p:nvCxnSpPr>
        <p:spPr>
          <a:xfrm rot="10800000">
            <a:off x="15151378" y="28482070"/>
            <a:ext cx="2090552" cy="634478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2" name="TextBox 691"/>
          <p:cNvSpPr txBox="1"/>
          <p:nvPr/>
        </p:nvSpPr>
        <p:spPr>
          <a:xfrm>
            <a:off x="18745115" y="2343829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94" name="TextBox 693"/>
          <p:cNvSpPr txBox="1"/>
          <p:nvPr/>
        </p:nvSpPr>
        <p:spPr>
          <a:xfrm>
            <a:off x="18169207" y="2529192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95" name="TextBox 694"/>
          <p:cNvSpPr txBox="1"/>
          <p:nvPr/>
        </p:nvSpPr>
        <p:spPr>
          <a:xfrm>
            <a:off x="17864407" y="2705800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97" name="TextBox 696"/>
          <p:cNvSpPr txBox="1"/>
          <p:nvPr/>
        </p:nvSpPr>
        <p:spPr>
          <a:xfrm>
            <a:off x="21168519" y="23527764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699" name="TextBox 698"/>
          <p:cNvSpPr txBox="1"/>
          <p:nvPr/>
        </p:nvSpPr>
        <p:spPr>
          <a:xfrm>
            <a:off x="21320919" y="258778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703" name="TextBox 702"/>
          <p:cNvSpPr txBox="1"/>
          <p:nvPr/>
        </p:nvSpPr>
        <p:spPr>
          <a:xfrm>
            <a:off x="23225919" y="28055129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755" name="TextBox 754"/>
          <p:cNvSpPr txBox="1"/>
          <p:nvPr/>
        </p:nvSpPr>
        <p:spPr>
          <a:xfrm>
            <a:off x="3462607" y="2572429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cxnSp>
        <p:nvCxnSpPr>
          <p:cNvPr id="768" name="Curved Connector 361"/>
          <p:cNvCxnSpPr>
            <a:stCxn id="315" idx="0"/>
            <a:endCxn id="472" idx="4"/>
          </p:cNvCxnSpPr>
          <p:nvPr/>
        </p:nvCxnSpPr>
        <p:spPr>
          <a:xfrm rot="5400000" flipH="1" flipV="1">
            <a:off x="9107651" y="18397030"/>
            <a:ext cx="981861" cy="76467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TextBox 421"/>
          <p:cNvSpPr txBox="1"/>
          <p:nvPr/>
        </p:nvSpPr>
        <p:spPr>
          <a:xfrm>
            <a:off x="8539095" y="18389008"/>
            <a:ext cx="970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grpSp>
        <p:nvGrpSpPr>
          <p:cNvPr id="778" name="Group 335"/>
          <p:cNvGrpSpPr/>
          <p:nvPr/>
        </p:nvGrpSpPr>
        <p:grpSpPr>
          <a:xfrm>
            <a:off x="9357519" y="2540039"/>
            <a:ext cx="3276000" cy="2615863"/>
            <a:chOff x="3490119" y="26944637"/>
            <a:chExt cx="3276000" cy="2615863"/>
          </a:xfrm>
        </p:grpSpPr>
        <p:sp>
          <p:nvSpPr>
            <p:cNvPr id="779" name="TextBox 778"/>
            <p:cNvSpPr txBox="1"/>
            <p:nvPr/>
          </p:nvSpPr>
          <p:spPr>
            <a:xfrm>
              <a:off x="3490119" y="28544837"/>
              <a:ext cx="327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 smtClean="0"/>
                <a:t>Pemeriksaan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Listrik</a:t>
              </a:r>
              <a:endParaRPr lang="en-US" sz="3000" b="1" dirty="0"/>
            </a:p>
          </p:txBody>
        </p:sp>
        <p:pic>
          <p:nvPicPr>
            <p:cNvPr id="780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781" name="TextBox 388"/>
          <p:cNvSpPr txBox="1"/>
          <p:nvPr/>
        </p:nvSpPr>
        <p:spPr>
          <a:xfrm>
            <a:off x="19433246" y="21796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23" name="Oval 522"/>
          <p:cNvSpPr/>
          <p:nvPr/>
        </p:nvSpPr>
        <p:spPr>
          <a:xfrm>
            <a:off x="31455519" y="12542837"/>
            <a:ext cx="5508000" cy="21031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masalah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terselesaikan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setelah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memeriksa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memperbaiki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listrik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rumah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tersebut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grpSp>
        <p:nvGrpSpPr>
          <p:cNvPr id="1045" name="Group 1044"/>
          <p:cNvGrpSpPr/>
          <p:nvPr/>
        </p:nvGrpSpPr>
        <p:grpSpPr>
          <a:xfrm>
            <a:off x="946617" y="7894637"/>
            <a:ext cx="5010311" cy="4114800"/>
            <a:chOff x="946617" y="7894637"/>
            <a:chExt cx="5010311" cy="4114800"/>
          </a:xfrm>
        </p:grpSpPr>
        <p:sp>
          <p:nvSpPr>
            <p:cNvPr id="835" name="Cloud Callout 834"/>
            <p:cNvSpPr/>
            <p:nvPr/>
          </p:nvSpPr>
          <p:spPr>
            <a:xfrm flipH="1">
              <a:off x="984318" y="8133023"/>
              <a:ext cx="4972609" cy="3547230"/>
            </a:xfrm>
            <a:prstGeom prst="cloudCallout">
              <a:avLst>
                <a:gd name="adj1" fmla="val -77514"/>
                <a:gd name="adj2" fmla="val 3586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32" name="Picture 831" descr="http://fc02.deviantart.net/fs20/f/2009/154/c/8/c83f9a91361a35c12a2e731f9dd86d61.png"/>
            <p:cNvPicPr/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12" t="2250" r="67663" b="79747"/>
            <a:stretch>
              <a:fillRect/>
            </a:stretch>
          </p:blipFill>
          <p:spPr bwMode="auto">
            <a:xfrm>
              <a:off x="1051719" y="7894637"/>
              <a:ext cx="1971072" cy="1398138"/>
            </a:xfrm>
            <a:prstGeom prst="rect">
              <a:avLst/>
            </a:prstGeom>
            <a:noFill/>
          </p:spPr>
        </p:pic>
        <p:pic>
          <p:nvPicPr>
            <p:cNvPr id="833" name="Picture 832" descr="http://fc02.deviantart.net/fs20/f/2009/154/c/8/c83f9a91361a35c12a2e731f9dd86d61.png"/>
            <p:cNvPicPr/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12" t="28726" r="67663" b="56118"/>
            <a:stretch>
              <a:fillRect/>
            </a:stretch>
          </p:blipFill>
          <p:spPr bwMode="auto">
            <a:xfrm>
              <a:off x="946617" y="9326671"/>
              <a:ext cx="2277201" cy="1523431"/>
            </a:xfrm>
            <a:prstGeom prst="rect">
              <a:avLst/>
            </a:prstGeom>
            <a:noFill/>
          </p:spPr>
        </p:pic>
        <p:pic>
          <p:nvPicPr>
            <p:cNvPr id="834" name="Picture 833" descr="http://fc02.deviantart.net/fs20/f/2009/154/c/8/c83f9a91361a35c12a2e731f9dd86d61.png"/>
            <p:cNvPicPr/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520" t="52295" r="35325" b="31364"/>
            <a:stretch>
              <a:fillRect/>
            </a:stretch>
          </p:blipFill>
          <p:spPr bwMode="auto">
            <a:xfrm>
              <a:off x="1290274" y="10579025"/>
              <a:ext cx="1895045" cy="1430412"/>
            </a:xfrm>
            <a:prstGeom prst="rect">
              <a:avLst/>
            </a:prstGeom>
            <a:noFill/>
          </p:spPr>
        </p:pic>
        <p:sp>
          <p:nvSpPr>
            <p:cNvPr id="836" name="TextBox 835"/>
            <p:cNvSpPr txBox="1"/>
            <p:nvPr/>
          </p:nvSpPr>
          <p:spPr>
            <a:xfrm>
              <a:off x="3032919" y="7902277"/>
              <a:ext cx="2924009" cy="3622159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09672" indent="-209672"/>
              <a:r>
                <a:rPr lang="en-US" sz="1800" b="1" dirty="0" smtClean="0"/>
                <a:t>INGAT!</a:t>
              </a:r>
            </a:p>
            <a:p>
              <a:pPr marL="209672" indent="-209672"/>
              <a:endParaRPr lang="en-US" sz="1800" b="1" dirty="0" smtClean="0"/>
            </a:p>
            <a:p>
              <a:pPr marL="273050" indent="-273050">
                <a:buAutoNum type="arabicPeriod"/>
              </a:pPr>
              <a:r>
                <a:rPr lang="en-US" sz="1800" dirty="0"/>
                <a:t>Hari-</a:t>
              </a:r>
              <a:r>
                <a:rPr lang="en-US" sz="1800" dirty="0" err="1"/>
                <a:t>hari</a:t>
              </a:r>
              <a:r>
                <a:rPr lang="en-US" sz="1800" dirty="0"/>
                <a:t> </a:t>
              </a:r>
              <a:r>
                <a:rPr lang="en-US" sz="1800" dirty="0" err="1"/>
                <a:t>cerah</a:t>
              </a:r>
              <a:r>
                <a:rPr lang="en-US" sz="1800" dirty="0"/>
                <a:t> </a:t>
              </a:r>
              <a:r>
                <a:rPr lang="en-US" sz="1800" dirty="0" err="1"/>
                <a:t>memastikan</a:t>
              </a:r>
              <a:r>
                <a:rPr lang="en-US" sz="1800" dirty="0"/>
                <a:t> </a:t>
              </a:r>
              <a:r>
                <a:rPr lang="en-US" sz="1800" dirty="0" err="1"/>
                <a:t>bahwa</a:t>
              </a:r>
              <a:r>
                <a:rPr lang="en-US" sz="1800" dirty="0"/>
                <a:t> </a:t>
              </a:r>
              <a:r>
                <a:rPr lang="en-US" sz="1800" dirty="0" err="1"/>
                <a:t>baterai</a:t>
              </a:r>
              <a:r>
                <a:rPr lang="en-US" sz="1800" dirty="0"/>
                <a:t> </a:t>
              </a:r>
              <a:r>
                <a:rPr lang="en-US" sz="1800" dirty="0" err="1"/>
                <a:t>diisi</a:t>
              </a:r>
              <a:r>
                <a:rPr lang="en-US" sz="1800" dirty="0"/>
                <a:t> </a:t>
              </a:r>
              <a:r>
                <a:rPr lang="en-US" sz="1800" dirty="0" err="1"/>
                <a:t>dengan</a:t>
              </a:r>
              <a:r>
                <a:rPr lang="en-US" sz="1800" dirty="0"/>
                <a:t> </a:t>
              </a:r>
              <a:r>
                <a:rPr lang="en-US" sz="1800" dirty="0" err="1"/>
                <a:t>baik</a:t>
              </a:r>
              <a:endParaRPr lang="en-US" sz="1800" dirty="0"/>
            </a:p>
            <a:p>
              <a:pPr marL="273050" indent="-273050">
                <a:buAutoNum type="arabicPeriod"/>
              </a:pPr>
              <a:endParaRPr lang="en-US" sz="1800" dirty="0"/>
            </a:p>
            <a:p>
              <a:pPr marL="273050" indent="-273050">
                <a:buAutoNum type="arabicPeriod"/>
              </a:pPr>
              <a:endParaRPr lang="en-US" sz="1800" dirty="0"/>
            </a:p>
            <a:p>
              <a:pPr marL="273050" indent="-273050">
                <a:buAutoNum type="arabicPeriod"/>
              </a:pPr>
              <a:r>
                <a:rPr lang="en-US" sz="1800" dirty="0" smtClean="0"/>
                <a:t>Hari-</a:t>
              </a:r>
              <a:r>
                <a:rPr lang="en-US" sz="1800" dirty="0" err="1" smtClean="0"/>
                <a:t>hari</a:t>
              </a:r>
              <a:r>
                <a:rPr lang="en-US" sz="1800" dirty="0" smtClean="0"/>
                <a:t> </a:t>
              </a:r>
              <a:r>
                <a:rPr lang="en-US" sz="1800" dirty="0" err="1"/>
                <a:t>berawan</a:t>
              </a:r>
              <a:r>
                <a:rPr lang="en-US" sz="1800" dirty="0"/>
                <a:t> </a:t>
              </a:r>
              <a:r>
                <a:rPr lang="en-US" sz="1800" dirty="0" err="1"/>
                <a:t>hanya</a:t>
              </a:r>
              <a:r>
                <a:rPr lang="en-US" sz="1800" dirty="0"/>
                <a:t> </a:t>
              </a:r>
              <a:r>
                <a:rPr lang="en-US" sz="1800" dirty="0" err="1" smtClean="0"/>
                <a:t>mengisi</a:t>
              </a:r>
              <a:r>
                <a:rPr lang="en-US" sz="1800" dirty="0" smtClean="0"/>
                <a:t> </a:t>
              </a:r>
              <a:r>
                <a:rPr lang="en-US" sz="1800" dirty="0" err="1"/>
                <a:t>sedikit</a:t>
              </a:r>
              <a:r>
                <a:rPr lang="en-US" sz="1800" dirty="0"/>
                <a:t> </a:t>
              </a:r>
              <a:r>
                <a:rPr lang="en-US" sz="1800" dirty="0" err="1"/>
                <a:t>baterai</a:t>
              </a:r>
              <a:endParaRPr lang="en-US" sz="1800" dirty="0"/>
            </a:p>
            <a:p>
              <a:pPr marL="273050" indent="-273050">
                <a:buAutoNum type="arabicPeriod"/>
              </a:pPr>
              <a:endParaRPr lang="en-US" sz="1800" dirty="0"/>
            </a:p>
            <a:p>
              <a:pPr marL="273050" indent="-273050">
                <a:buAutoNum type="arabicPeriod"/>
              </a:pPr>
              <a:endParaRPr lang="en-US" sz="1800" dirty="0"/>
            </a:p>
            <a:p>
              <a:pPr marL="273050" indent="-273050">
                <a:buAutoNum type="arabicPeriod"/>
              </a:pPr>
              <a:r>
                <a:rPr lang="en-US" sz="1800" dirty="0" smtClean="0"/>
                <a:t>Hari-</a:t>
              </a:r>
              <a:r>
                <a:rPr lang="en-US" sz="1800" dirty="0" err="1" smtClean="0"/>
                <a:t>hari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dengan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hujan</a:t>
              </a:r>
              <a:r>
                <a:rPr lang="en-US" sz="1800" dirty="0" smtClean="0"/>
                <a:t> </a:t>
              </a:r>
              <a:r>
                <a:rPr lang="en-US" sz="1800" dirty="0" err="1"/>
                <a:t>tidak</a:t>
              </a:r>
              <a:r>
                <a:rPr lang="en-US" sz="1800" dirty="0"/>
                <a:t> </a:t>
              </a:r>
              <a:r>
                <a:rPr lang="en-US" sz="1800" dirty="0" err="1" smtClean="0"/>
                <a:t>bisa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mengisi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baterai</a:t>
              </a:r>
              <a:endParaRPr lang="en-US" sz="1800" dirty="0"/>
            </a:p>
          </p:txBody>
        </p:sp>
      </p:grpSp>
      <p:sp>
        <p:nvSpPr>
          <p:cNvPr id="839" name="Rounded Rectangle 838"/>
          <p:cNvSpPr/>
          <p:nvPr/>
        </p:nvSpPr>
        <p:spPr>
          <a:xfrm>
            <a:off x="17815719" y="8275637"/>
            <a:ext cx="4297680" cy="3840480"/>
          </a:xfrm>
          <a:prstGeom prst="roundRect">
            <a:avLst/>
          </a:prstGeom>
          <a:ln w="190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ct val="1500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Kode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lokasi</a:t>
            </a:r>
            <a:r>
              <a:rPr lang="en-US" sz="1800" dirty="0" smtClean="0">
                <a:solidFill>
                  <a:schemeClr val="tx1"/>
                </a:solidFill>
              </a:rPr>
              <a:t> PLTS: ______________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Operator: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_______ HP: __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Manajer</a:t>
            </a:r>
            <a:r>
              <a:rPr lang="en-US" sz="1800" dirty="0" smtClean="0">
                <a:solidFill>
                  <a:schemeClr val="tx1"/>
                </a:solidFill>
              </a:rPr>
              <a:t>: ___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 HP: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______</a:t>
            </a:r>
          </a:p>
          <a:p>
            <a:pPr>
              <a:lnSpc>
                <a:spcPct val="1500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Tersambung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ke</a:t>
            </a:r>
            <a:r>
              <a:rPr lang="en-US" sz="1800" dirty="0" smtClean="0">
                <a:solidFill>
                  <a:schemeClr val="tx1"/>
                </a:solidFill>
              </a:rPr>
              <a:t>: _______ KK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Kapasitas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PV total: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kWp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Penyimpanan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baterai</a:t>
            </a:r>
            <a:r>
              <a:rPr lang="en-GB" sz="1800" dirty="0" smtClean="0">
                <a:solidFill>
                  <a:schemeClr val="tx1"/>
                </a:solidFill>
              </a:rPr>
              <a:t> total: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___ kWh</a:t>
            </a:r>
          </a:p>
          <a:p>
            <a:pPr>
              <a:lnSpc>
                <a:spcPct val="15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Kapasitas</a:t>
            </a:r>
            <a:r>
              <a:rPr lang="en-GB" sz="1800" dirty="0" smtClean="0">
                <a:solidFill>
                  <a:schemeClr val="tx1"/>
                </a:solidFill>
              </a:rPr>
              <a:t> inverter total: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 kW</a:t>
            </a:r>
          </a:p>
          <a:p>
            <a:pPr>
              <a:lnSpc>
                <a:spcPct val="15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Tanggal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komisioning</a:t>
            </a:r>
            <a:r>
              <a:rPr lang="en-GB" sz="1800" dirty="0" smtClean="0">
                <a:solidFill>
                  <a:schemeClr val="tx1"/>
                </a:solidFill>
              </a:rPr>
              <a:t>: 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33893919" y="18739862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388" name="TextBox 387"/>
          <p:cNvSpPr txBox="1"/>
          <p:nvPr/>
        </p:nvSpPr>
        <p:spPr>
          <a:xfrm>
            <a:off x="32979519" y="214582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637" name="Oval 636"/>
          <p:cNvSpPr/>
          <p:nvPr/>
        </p:nvSpPr>
        <p:spPr>
          <a:xfrm>
            <a:off x="27048912" y="2146772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5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1" name="Oval 650"/>
          <p:cNvSpPr/>
          <p:nvPr/>
        </p:nvSpPr>
        <p:spPr>
          <a:xfrm>
            <a:off x="20732479" y="22060268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4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3" name="Oval 652"/>
          <p:cNvSpPr/>
          <p:nvPr/>
        </p:nvSpPr>
        <p:spPr>
          <a:xfrm>
            <a:off x="13417279" y="2229643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3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4" name="Oval 653"/>
          <p:cNvSpPr/>
          <p:nvPr/>
        </p:nvSpPr>
        <p:spPr>
          <a:xfrm>
            <a:off x="7985919" y="2222023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2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5" name="Oval 654"/>
          <p:cNvSpPr/>
          <p:nvPr/>
        </p:nvSpPr>
        <p:spPr>
          <a:xfrm>
            <a:off x="1432719" y="22448837"/>
            <a:ext cx="664640" cy="69336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1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263" name="Cloud Callout 262"/>
          <p:cNvSpPr/>
          <p:nvPr/>
        </p:nvSpPr>
        <p:spPr>
          <a:xfrm>
            <a:off x="12986962" y="16276637"/>
            <a:ext cx="2695158" cy="944778"/>
          </a:xfrm>
          <a:prstGeom prst="cloudCallout">
            <a:avLst>
              <a:gd name="adj1" fmla="val 52220"/>
              <a:gd name="adj2" fmla="val 72688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2800" b="1" i="1" dirty="0" smtClean="0">
                <a:solidFill>
                  <a:schemeClr val="tx1"/>
                </a:solidFill>
              </a:rPr>
              <a:t>“Error”???</a:t>
            </a:r>
            <a:endParaRPr lang="en-GB" sz="2800" b="1" i="1" dirty="0">
              <a:solidFill>
                <a:schemeClr val="tx1"/>
              </a:solidFill>
            </a:endParaRPr>
          </a:p>
        </p:txBody>
      </p:sp>
      <p:grpSp>
        <p:nvGrpSpPr>
          <p:cNvPr id="321" name="Group 320"/>
          <p:cNvGrpSpPr/>
          <p:nvPr/>
        </p:nvGrpSpPr>
        <p:grpSpPr>
          <a:xfrm>
            <a:off x="28704702" y="24327455"/>
            <a:ext cx="14000601" cy="5825213"/>
            <a:chOff x="28476102" y="24132215"/>
            <a:chExt cx="14000601" cy="5825213"/>
          </a:xfrm>
        </p:grpSpPr>
        <p:grpSp>
          <p:nvGrpSpPr>
            <p:cNvPr id="311" name="Group 310"/>
            <p:cNvGrpSpPr/>
            <p:nvPr/>
          </p:nvGrpSpPr>
          <p:grpSpPr>
            <a:xfrm>
              <a:off x="28476102" y="24132215"/>
              <a:ext cx="14000601" cy="5825213"/>
              <a:chOff x="28476102" y="24132215"/>
              <a:chExt cx="14000601" cy="5825213"/>
            </a:xfrm>
          </p:grpSpPr>
          <p:sp>
            <p:nvSpPr>
              <p:cNvPr id="503" name="Cloud Callout 502"/>
              <p:cNvSpPr/>
              <p:nvPr/>
            </p:nvSpPr>
            <p:spPr>
              <a:xfrm flipH="1">
                <a:off x="30009963" y="26105719"/>
                <a:ext cx="12189756" cy="3767878"/>
              </a:xfrm>
              <a:prstGeom prst="cloudCallout">
                <a:avLst>
                  <a:gd name="adj1" fmla="val 36683"/>
                  <a:gd name="adj2" fmla="val -63664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0" name="Cube 389"/>
              <p:cNvSpPr/>
              <p:nvPr/>
            </p:nvSpPr>
            <p:spPr>
              <a:xfrm>
                <a:off x="33069130" y="26335037"/>
                <a:ext cx="895350" cy="1295400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6" name="Group 395"/>
              <p:cNvGrpSpPr/>
              <p:nvPr/>
            </p:nvGrpSpPr>
            <p:grpSpPr>
              <a:xfrm>
                <a:off x="28476102" y="27189279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56" name="Parallelogram 455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4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57" name="Straight Connector 456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Connector 457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Straight Connector 460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Straight Connector 461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Straight Connector 462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Straight Connector 463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Connector 465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Straight Connector 467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Straight Connector 468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8" name="Group 397"/>
              <p:cNvGrpSpPr/>
              <p:nvPr/>
            </p:nvGrpSpPr>
            <p:grpSpPr>
              <a:xfrm>
                <a:off x="29518993" y="27337880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34" name="Parallelogram 433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4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38" name="Straight Connector 437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Connector 440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Connector 442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7" name="Straight Connector 446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Connector 449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Connector 450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traight Connector 451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Straight Connector 453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Connector 454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1" name="Group 400"/>
              <p:cNvGrpSpPr/>
              <p:nvPr/>
            </p:nvGrpSpPr>
            <p:grpSpPr>
              <a:xfrm>
                <a:off x="30561883" y="27486480"/>
                <a:ext cx="2259597" cy="1820357"/>
                <a:chOff x="24064119" y="10790237"/>
                <a:chExt cx="3962400" cy="3733800"/>
              </a:xfrm>
            </p:grpSpPr>
            <p:sp>
              <p:nvSpPr>
                <p:cNvPr id="403" name="Parallelogram 402"/>
                <p:cNvSpPr/>
                <p:nvPr/>
              </p:nvSpPr>
              <p:spPr>
                <a:xfrm flipH="1">
                  <a:off x="24064119" y="10790237"/>
                  <a:ext cx="3962400" cy="3733800"/>
                </a:xfrm>
                <a:prstGeom prst="parallelogram">
                  <a:avLst>
                    <a:gd name="adj" fmla="val 42091"/>
                  </a:avLst>
                </a:prstGeom>
                <a:blipFill>
                  <a:blip r:embed="rId24"/>
                  <a:tile tx="0" ty="0" sx="100000" sy="100000" flip="none" algn="tl"/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04" name="Straight Connector 403"/>
                <p:cNvCxnSpPr/>
                <p:nvPr/>
              </p:nvCxnSpPr>
              <p:spPr>
                <a:xfrm>
                  <a:off x="246737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Connector 404"/>
                <p:cNvCxnSpPr/>
                <p:nvPr/>
              </p:nvCxnSpPr>
              <p:spPr>
                <a:xfrm>
                  <a:off x="253595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Straight Connector 405"/>
                <p:cNvCxnSpPr/>
                <p:nvPr/>
              </p:nvCxnSpPr>
              <p:spPr>
                <a:xfrm>
                  <a:off x="25969119" y="10790237"/>
                  <a:ext cx="1600200" cy="3733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24216519" y="11247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Straight Connector 408"/>
                <p:cNvCxnSpPr/>
                <p:nvPr/>
              </p:nvCxnSpPr>
              <p:spPr>
                <a:xfrm>
                  <a:off x="24483219" y="11780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>
                  <a:off x="24788019" y="12390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>
                  <a:off x="25054719" y="130000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/>
              </p:nvCxnSpPr>
              <p:spPr>
                <a:xfrm>
                  <a:off x="25283319" y="135334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/>
                <p:cNvCxnSpPr/>
                <p:nvPr/>
              </p:nvCxnSpPr>
              <p:spPr>
                <a:xfrm>
                  <a:off x="25397619" y="14066837"/>
                  <a:ext cx="24765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0" name="Cube 469"/>
              <p:cNvSpPr/>
              <p:nvPr/>
            </p:nvSpPr>
            <p:spPr>
              <a:xfrm>
                <a:off x="36479080" y="25725437"/>
                <a:ext cx="895350" cy="1673827"/>
              </a:xfrm>
              <a:prstGeom prst="cub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1" name="Cube 470"/>
              <p:cNvSpPr/>
              <p:nvPr/>
            </p:nvSpPr>
            <p:spPr>
              <a:xfrm>
                <a:off x="38612680" y="27261680"/>
                <a:ext cx="1524000" cy="2045157"/>
              </a:xfrm>
              <a:prstGeom prst="cub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3" name="Group 472"/>
              <p:cNvGrpSpPr/>
              <p:nvPr/>
            </p:nvGrpSpPr>
            <p:grpSpPr>
              <a:xfrm>
                <a:off x="34955080" y="27935237"/>
                <a:ext cx="1828800" cy="1614648"/>
                <a:chOff x="31379319" y="15781337"/>
                <a:chExt cx="2438400" cy="2170413"/>
              </a:xfrm>
            </p:grpSpPr>
            <p:sp>
              <p:nvSpPr>
                <p:cNvPr id="475" name="Cube 474"/>
                <p:cNvSpPr/>
                <p:nvPr/>
              </p:nvSpPr>
              <p:spPr>
                <a:xfrm>
                  <a:off x="32674719" y="15781337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6" name="Cube 475"/>
                <p:cNvSpPr/>
                <p:nvPr/>
              </p:nvSpPr>
              <p:spPr>
                <a:xfrm>
                  <a:off x="32065119" y="16201724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7" name="Cube 476"/>
                <p:cNvSpPr/>
                <p:nvPr/>
              </p:nvSpPr>
              <p:spPr>
                <a:xfrm>
                  <a:off x="31379319" y="16657637"/>
                  <a:ext cx="1143000" cy="1294113"/>
                </a:xfrm>
                <a:prstGeom prst="cub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04" name="TextBox 503"/>
              <p:cNvSpPr txBox="1"/>
              <p:nvPr/>
            </p:nvSpPr>
            <p:spPr>
              <a:xfrm>
                <a:off x="30762521" y="25759122"/>
                <a:ext cx="5475786" cy="298172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</a:pPr>
                <a:r>
                  <a:rPr lang="en-US" sz="1800" b="1" dirty="0" smtClean="0"/>
                  <a:t>KOMPONEN PLTS TERPUSAT</a:t>
                </a:r>
                <a:endParaRPr lang="en-US" sz="1800" dirty="0" smtClean="0"/>
              </a:p>
            </p:txBody>
          </p:sp>
          <p:sp>
            <p:nvSpPr>
              <p:cNvPr id="506" name="TextBox 505"/>
              <p:cNvSpPr txBox="1"/>
              <p:nvPr/>
            </p:nvSpPr>
            <p:spPr>
              <a:xfrm>
                <a:off x="30007719" y="26430628"/>
                <a:ext cx="2580451" cy="852169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  <a:buAutoNum type="arabicPeriod"/>
                </a:pPr>
                <a:r>
                  <a:rPr lang="en-US" sz="1800" b="1" dirty="0" smtClean="0"/>
                  <a:t>Panel </a:t>
                </a:r>
                <a:r>
                  <a:rPr lang="en-US" sz="1800" b="1" dirty="0" err="1" smtClean="0"/>
                  <a:t>surya</a:t>
                </a:r>
                <a:r>
                  <a:rPr lang="en-US" sz="1800" b="1" dirty="0" smtClean="0"/>
                  <a:t> </a:t>
                </a:r>
                <a:r>
                  <a:rPr lang="sv-SE" sz="1800" dirty="0"/>
                  <a:t>menghasilkan listrik dari sinar matahari</a:t>
                </a:r>
                <a:endParaRPr lang="en-US" sz="1800" dirty="0" smtClean="0"/>
              </a:p>
            </p:txBody>
          </p:sp>
          <p:sp>
            <p:nvSpPr>
              <p:cNvPr id="508" name="TextBox 507"/>
              <p:cNvSpPr txBox="1"/>
              <p:nvPr/>
            </p:nvSpPr>
            <p:spPr>
              <a:xfrm>
                <a:off x="32765864" y="27673387"/>
                <a:ext cx="2609105" cy="852169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66700" indent="-266700">
                  <a:spcAft>
                    <a:spcPts val="600"/>
                  </a:spcAft>
                </a:pPr>
                <a:r>
                  <a:rPr lang="en-US" sz="1800" dirty="0" smtClean="0"/>
                  <a:t>2. </a:t>
                </a:r>
                <a:r>
                  <a:rPr lang="en-US" sz="1800" b="1" dirty="0" err="1" smtClean="0"/>
                  <a:t>Kotak</a:t>
                </a:r>
                <a:r>
                  <a:rPr lang="en-US" sz="1800" b="1" dirty="0" smtClean="0"/>
                  <a:t> </a:t>
                </a:r>
                <a:r>
                  <a:rPr lang="en-US" sz="1800" b="1" dirty="0" err="1" smtClean="0"/>
                  <a:t>koneksi</a:t>
                </a:r>
                <a:r>
                  <a:rPr lang="en-US" sz="1800" b="1" dirty="0" smtClean="0"/>
                  <a:t> </a:t>
                </a:r>
                <a:r>
                  <a:rPr lang="en-US" sz="1800" dirty="0" err="1"/>
                  <a:t>menggabungkan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kabel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dari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semua</a:t>
                </a:r>
                <a:r>
                  <a:rPr lang="en-US" sz="1800" dirty="0"/>
                  <a:t> panel </a:t>
                </a:r>
                <a:r>
                  <a:rPr lang="en-US" sz="1800" dirty="0" err="1"/>
                  <a:t>surya</a:t>
                </a:r>
                <a:endParaRPr lang="en-US" sz="1800" dirty="0" smtClean="0"/>
              </a:p>
            </p:txBody>
          </p:sp>
          <p:sp>
            <p:nvSpPr>
              <p:cNvPr id="509" name="TextBox 508"/>
              <p:cNvSpPr txBox="1"/>
              <p:nvPr/>
            </p:nvSpPr>
            <p:spPr>
              <a:xfrm>
                <a:off x="34300252" y="26064666"/>
                <a:ext cx="2108267" cy="575171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66700" indent="-266700">
                  <a:spcAft>
                    <a:spcPts val="600"/>
                  </a:spcAft>
                </a:pPr>
                <a:r>
                  <a:rPr lang="en-US" sz="1800" dirty="0" smtClean="0"/>
                  <a:t>3. </a:t>
                </a:r>
                <a:r>
                  <a:rPr lang="en-US" sz="1800" b="1" dirty="0" smtClean="0"/>
                  <a:t>Charge controller </a:t>
                </a:r>
                <a:r>
                  <a:rPr lang="en-US" sz="1800" dirty="0" err="1" smtClean="0"/>
                  <a:t>melindungi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baterai</a:t>
                </a:r>
                <a:endParaRPr lang="en-US" sz="1800" dirty="0" smtClean="0"/>
              </a:p>
            </p:txBody>
          </p:sp>
          <p:sp>
            <p:nvSpPr>
              <p:cNvPr id="511" name="TextBox 510"/>
              <p:cNvSpPr txBox="1"/>
              <p:nvPr/>
            </p:nvSpPr>
            <p:spPr>
              <a:xfrm>
                <a:off x="36256118" y="29021428"/>
                <a:ext cx="2628000" cy="936000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66700" indent="-266700">
                  <a:spcAft>
                    <a:spcPts val="600"/>
                  </a:spcAft>
                </a:pPr>
                <a:r>
                  <a:rPr lang="en-US" sz="1800" dirty="0" smtClean="0"/>
                  <a:t>4. </a:t>
                </a:r>
                <a:r>
                  <a:rPr lang="en-US" sz="1800" b="1" dirty="0" err="1" smtClean="0"/>
                  <a:t>Batera</a:t>
                </a:r>
                <a:r>
                  <a:rPr lang="en-US" sz="1800" b="1" dirty="0" err="1"/>
                  <a:t>i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menyimpan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listrik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untuk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penggunaan</a:t>
                </a:r>
                <a:r>
                  <a:rPr lang="en-US" sz="1800" dirty="0" smtClean="0"/>
                  <a:t> di </a:t>
                </a:r>
                <a:r>
                  <a:rPr lang="en-US" sz="1800" dirty="0" err="1" smtClean="0"/>
                  <a:t>malam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hari</a:t>
                </a:r>
                <a:endParaRPr lang="en-US" sz="1800" dirty="0" smtClean="0"/>
              </a:p>
            </p:txBody>
          </p:sp>
          <p:sp>
            <p:nvSpPr>
              <p:cNvPr id="478" name="TextBox 477"/>
              <p:cNvSpPr txBox="1"/>
              <p:nvPr/>
            </p:nvSpPr>
            <p:spPr>
              <a:xfrm>
                <a:off x="40218519" y="27490545"/>
                <a:ext cx="2258184" cy="1129168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66700" indent="-266700">
                  <a:spcAft>
                    <a:spcPts val="600"/>
                  </a:spcAft>
                </a:pPr>
                <a:r>
                  <a:rPr lang="en-US" sz="1800" dirty="0"/>
                  <a:t>5</a:t>
                </a:r>
                <a:r>
                  <a:rPr lang="en-US" sz="1800" dirty="0" smtClean="0"/>
                  <a:t>. </a:t>
                </a:r>
                <a:r>
                  <a:rPr lang="en-US" sz="1800" b="1" dirty="0" smtClean="0"/>
                  <a:t>Inverter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mengkonversi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listrik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tenaga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surya</a:t>
                </a:r>
                <a:r>
                  <a:rPr lang="en-US" sz="1800" dirty="0"/>
                  <a:t> (DC) </a:t>
                </a:r>
                <a:r>
                  <a:rPr lang="en-US" sz="1800" dirty="0" err="1" smtClean="0"/>
                  <a:t>ke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listrik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jaringan</a:t>
                </a:r>
                <a:r>
                  <a:rPr lang="en-US" sz="1800" dirty="0" smtClean="0"/>
                  <a:t> (</a:t>
                </a:r>
                <a:r>
                  <a:rPr lang="en-US" sz="1800" dirty="0"/>
                  <a:t>AC)</a:t>
                </a:r>
                <a:endParaRPr lang="en-US" sz="1800" dirty="0" smtClean="0"/>
              </a:p>
            </p:txBody>
          </p:sp>
          <p:grpSp>
            <p:nvGrpSpPr>
              <p:cNvPr id="1034" name="Group 1033"/>
              <p:cNvGrpSpPr/>
              <p:nvPr/>
            </p:nvGrpSpPr>
            <p:grpSpPr>
              <a:xfrm>
                <a:off x="38832214" y="24132215"/>
                <a:ext cx="3057066" cy="2245805"/>
                <a:chOff x="38914053" y="24539204"/>
                <a:chExt cx="3057066" cy="2245805"/>
              </a:xfrm>
            </p:grpSpPr>
            <p:grpSp>
              <p:nvGrpSpPr>
                <p:cNvPr id="479" name="Group 633"/>
                <p:cNvGrpSpPr/>
                <p:nvPr/>
              </p:nvGrpSpPr>
              <p:grpSpPr>
                <a:xfrm>
                  <a:off x="38914053" y="24539204"/>
                  <a:ext cx="3057066" cy="2245805"/>
                  <a:chOff x="28102719" y="12778415"/>
                  <a:chExt cx="3057066" cy="2245805"/>
                </a:xfrm>
              </p:grpSpPr>
              <p:grpSp>
                <p:nvGrpSpPr>
                  <p:cNvPr id="481" name="Group 581"/>
                  <p:cNvGrpSpPr/>
                  <p:nvPr/>
                </p:nvGrpSpPr>
                <p:grpSpPr>
                  <a:xfrm>
                    <a:off x="28102719" y="12923837"/>
                    <a:ext cx="3057066" cy="2100383"/>
                    <a:chOff x="28102719" y="13838237"/>
                    <a:chExt cx="3057066" cy="2100383"/>
                  </a:xfrm>
                </p:grpSpPr>
                <p:cxnSp>
                  <p:nvCxnSpPr>
                    <p:cNvPr id="486" name="Straight Connector 485"/>
                    <p:cNvCxnSpPr/>
                    <p:nvPr/>
                  </p:nvCxnSpPr>
                  <p:spPr>
                    <a:xfrm>
                      <a:off x="29380420" y="13910266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8" name="Straight Connector 487"/>
                    <p:cNvCxnSpPr/>
                    <p:nvPr/>
                  </p:nvCxnSpPr>
                  <p:spPr>
                    <a:xfrm>
                      <a:off x="28723824" y="14098950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9" name="Straight Connector 488"/>
                    <p:cNvCxnSpPr/>
                    <p:nvPr/>
                  </p:nvCxnSpPr>
                  <p:spPr>
                    <a:xfrm>
                      <a:off x="30285459" y="14476318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1" name="Straight Connector 490"/>
                    <p:cNvCxnSpPr/>
                    <p:nvPr/>
                  </p:nvCxnSpPr>
                  <p:spPr>
                    <a:xfrm>
                      <a:off x="29611116" y="1471217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3" name="Straight Connector 492"/>
                    <p:cNvCxnSpPr/>
                    <p:nvPr/>
                  </p:nvCxnSpPr>
                  <p:spPr>
                    <a:xfrm flipV="1">
                      <a:off x="28990011" y="15010923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4" name="Straight Connector 493"/>
                    <p:cNvCxnSpPr/>
                    <p:nvPr/>
                  </p:nvCxnSpPr>
                  <p:spPr>
                    <a:xfrm flipV="1">
                      <a:off x="29611116" y="1474362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8" name="Straight Connector 497"/>
                    <p:cNvCxnSpPr/>
                    <p:nvPr/>
                  </p:nvCxnSpPr>
                  <p:spPr>
                    <a:xfrm flipV="1">
                      <a:off x="30285459" y="14523489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0" name="Straight Connector 499"/>
                    <p:cNvCxnSpPr/>
                    <p:nvPr/>
                  </p:nvCxnSpPr>
                  <p:spPr>
                    <a:xfrm flipV="1">
                      <a:off x="29380420" y="1397316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2" name="Straight Connector 511"/>
                    <p:cNvCxnSpPr/>
                    <p:nvPr/>
                  </p:nvCxnSpPr>
                  <p:spPr>
                    <a:xfrm flipV="1">
                      <a:off x="28723824" y="14146121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3" name="Straight Connector 512"/>
                    <p:cNvCxnSpPr/>
                    <p:nvPr/>
                  </p:nvCxnSpPr>
                  <p:spPr>
                    <a:xfrm flipV="1">
                      <a:off x="28120465" y="14397700"/>
                      <a:ext cx="461392" cy="15724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4" name="Straight Connector 513"/>
                    <p:cNvCxnSpPr/>
                    <p:nvPr/>
                  </p:nvCxnSpPr>
                  <p:spPr>
                    <a:xfrm>
                      <a:off x="28990011" y="1501092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Connector 515"/>
                    <p:cNvCxnSpPr/>
                    <p:nvPr/>
                  </p:nvCxnSpPr>
                  <p:spPr>
                    <a:xfrm>
                      <a:off x="28120465" y="14366253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8" name="Straight Connector 517"/>
                    <p:cNvCxnSpPr/>
                    <p:nvPr/>
                  </p:nvCxnSpPr>
                  <p:spPr>
                    <a:xfrm flipV="1">
                      <a:off x="28990011" y="14759344"/>
                      <a:ext cx="621105" cy="283026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9" name="Straight Connector 518"/>
                    <p:cNvCxnSpPr/>
                    <p:nvPr/>
                  </p:nvCxnSpPr>
                  <p:spPr>
                    <a:xfrm flipV="1">
                      <a:off x="29628862" y="14539213"/>
                      <a:ext cx="656596" cy="220131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1" name="Straight Connector 520"/>
                    <p:cNvCxnSpPr/>
                    <p:nvPr/>
                  </p:nvCxnSpPr>
                  <p:spPr>
                    <a:xfrm flipV="1">
                      <a:off x="28723824" y="13988884"/>
                      <a:ext cx="638851" cy="172960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2" name="Straight Connector 521"/>
                    <p:cNvCxnSpPr/>
                    <p:nvPr/>
                  </p:nvCxnSpPr>
                  <p:spPr>
                    <a:xfrm flipV="1">
                      <a:off x="28102719" y="14161845"/>
                      <a:ext cx="638851" cy="251579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4" name="Straight Connector 523"/>
                    <p:cNvCxnSpPr/>
                    <p:nvPr/>
                  </p:nvCxnSpPr>
                  <p:spPr>
                    <a:xfrm flipV="1">
                      <a:off x="28209194" y="15026647"/>
                      <a:ext cx="763072" cy="235855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Connector 526"/>
                    <p:cNvCxnSpPr/>
                    <p:nvPr/>
                  </p:nvCxnSpPr>
                  <p:spPr>
                    <a:xfrm>
                      <a:off x="28120465" y="14413424"/>
                      <a:ext cx="53238" cy="849078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8" name="Straight Connector 527"/>
                    <p:cNvCxnSpPr/>
                    <p:nvPr/>
                  </p:nvCxnSpPr>
                  <p:spPr>
                    <a:xfrm>
                      <a:off x="28191448" y="15199607"/>
                      <a:ext cx="0" cy="330197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762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1" name="Straight Connector 530"/>
                    <p:cNvCxnSpPr/>
                    <p:nvPr/>
                  </p:nvCxnSpPr>
                  <p:spPr>
                    <a:xfrm>
                      <a:off x="28209194" y="15246778"/>
                      <a:ext cx="301679" cy="691842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533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0617319" y="144478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5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245719" y="149812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7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702919" y="138382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39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9017119" y="140668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  <p:pic>
                  <p:nvPicPr>
                    <p:cNvPr id="558" name="Picture 6" descr="home,building,homepage,hous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8331319" y="14371637"/>
                      <a:ext cx="542466" cy="489970"/>
                    </a:xfrm>
                    <a:prstGeom prst="rect">
                      <a:avLst/>
                    </a:prstGeom>
                    <a:noFill/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</a:effectLst>
                  </p:spPr>
                </p:pic>
              </p:grpSp>
              <p:pic>
                <p:nvPicPr>
                  <p:cNvPr id="484" name="Picture 6" descr="http://www.gettyicons.com/free-icons/142/games/png/64/tree_64.png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30337903" y="12778415"/>
                    <a:ext cx="610740" cy="610740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56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0742853" y="25496837"/>
                  <a:ext cx="542466" cy="489970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cxnSp>
            <p:nvCxnSpPr>
              <p:cNvPr id="573" name="Curved Connector 572"/>
              <p:cNvCxnSpPr>
                <a:endCxn id="390" idx="2"/>
              </p:cNvCxnSpPr>
              <p:nvPr/>
            </p:nvCxnSpPr>
            <p:spPr>
              <a:xfrm flipV="1">
                <a:off x="32279954" y="27094656"/>
                <a:ext cx="789176" cy="612901"/>
              </a:xfrm>
              <a:prstGeom prst="curvedConnector3">
                <a:avLst>
                  <a:gd name="adj1" fmla="val 22558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Curved Connector 573"/>
              <p:cNvCxnSpPr/>
              <p:nvPr/>
            </p:nvCxnSpPr>
            <p:spPr>
              <a:xfrm flipV="1">
                <a:off x="34035764" y="26754137"/>
                <a:ext cx="2454866" cy="660046"/>
              </a:xfrm>
              <a:prstGeom prst="curvedConnector3">
                <a:avLst>
                  <a:gd name="adj1" fmla="val 50000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Curved Connector 577"/>
              <p:cNvCxnSpPr/>
              <p:nvPr/>
            </p:nvCxnSpPr>
            <p:spPr>
              <a:xfrm rot="5400000">
                <a:off x="35133427" y="27279131"/>
                <a:ext cx="1402195" cy="1312211"/>
              </a:xfrm>
              <a:prstGeom prst="curvedConnector3">
                <a:avLst>
                  <a:gd name="adj1" fmla="val 36508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Curved Connector 579"/>
              <p:cNvCxnSpPr/>
              <p:nvPr/>
            </p:nvCxnSpPr>
            <p:spPr>
              <a:xfrm rot="5400000" flipH="1" flipV="1">
                <a:off x="36540328" y="27657736"/>
                <a:ext cx="833796" cy="346690"/>
              </a:xfrm>
              <a:prstGeom prst="curvedConnector3">
                <a:avLst>
                  <a:gd name="adj1" fmla="val 50000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Curved Connector 585"/>
              <p:cNvCxnSpPr>
                <a:stCxn id="470" idx="5"/>
              </p:cNvCxnSpPr>
              <p:nvPr/>
            </p:nvCxnSpPr>
            <p:spPr>
              <a:xfrm>
                <a:off x="37374430" y="26450432"/>
                <a:ext cx="1225242" cy="1182749"/>
              </a:xfrm>
              <a:prstGeom prst="curvedConnector3">
                <a:avLst>
                  <a:gd name="adj1" fmla="val 30361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Curved Connector 587"/>
              <p:cNvCxnSpPr/>
              <p:nvPr/>
            </p:nvCxnSpPr>
            <p:spPr>
              <a:xfrm rot="16200000" flipV="1">
                <a:off x="39087644" y="26279833"/>
                <a:ext cx="1057789" cy="905911"/>
              </a:xfrm>
              <a:prstGeom prst="curvedConnector3">
                <a:avLst>
                  <a:gd name="adj1" fmla="val 46073"/>
                </a:avLst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3" name="Oval 612"/>
              <p:cNvSpPr/>
              <p:nvPr/>
            </p:nvSpPr>
            <p:spPr>
              <a:xfrm>
                <a:off x="33247009" y="26909453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2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4" name="Oval 613"/>
              <p:cNvSpPr/>
              <p:nvPr/>
            </p:nvSpPr>
            <p:spPr>
              <a:xfrm>
                <a:off x="31278980" y="27879706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625" name="Oval 624"/>
              <p:cNvSpPr/>
              <p:nvPr/>
            </p:nvSpPr>
            <p:spPr>
              <a:xfrm>
                <a:off x="36631480" y="26468454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  <p:sp>
            <p:nvSpPr>
              <p:cNvPr id="628" name="Oval 627"/>
              <p:cNvSpPr/>
              <p:nvPr/>
            </p:nvSpPr>
            <p:spPr>
              <a:xfrm>
                <a:off x="35188372" y="28975787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4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0" name="Oval 629"/>
              <p:cNvSpPr/>
              <p:nvPr/>
            </p:nvSpPr>
            <p:spPr>
              <a:xfrm>
                <a:off x="39028684" y="28203931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  <p:sp>
            <p:nvSpPr>
              <p:cNvPr id="632" name="TextBox 631"/>
              <p:cNvSpPr txBox="1"/>
              <p:nvPr/>
            </p:nvSpPr>
            <p:spPr>
              <a:xfrm>
                <a:off x="39913719" y="25940068"/>
                <a:ext cx="2133600" cy="1129168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66700" indent="-266700">
                  <a:spcAft>
                    <a:spcPts val="600"/>
                  </a:spcAft>
                </a:pPr>
                <a:r>
                  <a:rPr lang="en-US" sz="1800" dirty="0"/>
                  <a:t>6</a:t>
                </a:r>
                <a:r>
                  <a:rPr lang="en-US" sz="1800" dirty="0" smtClean="0"/>
                  <a:t>. </a:t>
                </a:r>
                <a:r>
                  <a:rPr lang="en-US" sz="1800" b="1" dirty="0" err="1" smtClean="0"/>
                  <a:t>Jaringan</a:t>
                </a:r>
                <a:r>
                  <a:rPr lang="en-US" sz="1800" b="1" dirty="0" smtClean="0"/>
                  <a:t> </a:t>
                </a:r>
                <a:r>
                  <a:rPr lang="en-US" sz="1800" b="1" dirty="0" err="1" smtClean="0"/>
                  <a:t>distribusi</a:t>
                </a:r>
                <a:r>
                  <a:rPr lang="en-US" sz="1800" b="1" dirty="0" smtClean="0"/>
                  <a:t> </a:t>
                </a:r>
                <a:r>
                  <a:rPr lang="en-US" sz="1800" dirty="0" err="1" smtClean="0"/>
                  <a:t>menghubungkan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ke</a:t>
                </a:r>
                <a:r>
                  <a:rPr lang="en-US" sz="1800" dirty="0" smtClean="0"/>
                  <a:t> “</a:t>
                </a:r>
                <a:r>
                  <a:rPr lang="en-US" sz="1800" dirty="0" err="1" smtClean="0"/>
                  <a:t>beban</a:t>
                </a:r>
                <a:r>
                  <a:rPr lang="en-US" sz="1800" dirty="0" smtClean="0"/>
                  <a:t>” (</a:t>
                </a:r>
                <a:r>
                  <a:rPr lang="en-US" sz="1800" dirty="0" err="1" smtClean="0"/>
                  <a:t>semua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pelanggan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listrik</a:t>
                </a:r>
                <a:r>
                  <a:rPr lang="en-US" sz="1800" dirty="0" smtClean="0"/>
                  <a:t>)</a:t>
                </a:r>
              </a:p>
            </p:txBody>
          </p:sp>
          <p:sp>
            <p:nvSpPr>
              <p:cNvPr id="635" name="Oval 634"/>
              <p:cNvSpPr/>
              <p:nvPr/>
            </p:nvSpPr>
            <p:spPr>
              <a:xfrm>
                <a:off x="38844573" y="25483068"/>
                <a:ext cx="269796" cy="26470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</p:grpSp>
        <p:pic>
          <p:nvPicPr>
            <p:cNvPr id="482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270441" y="25135850"/>
              <a:ext cx="610740" cy="610740"/>
            </a:xfrm>
            <a:prstGeom prst="rect">
              <a:avLst/>
            </a:prstGeom>
            <a:noFill/>
          </p:spPr>
        </p:pic>
      </p:grpSp>
      <p:sp>
        <p:nvSpPr>
          <p:cNvPr id="492" name="Oval 491"/>
          <p:cNvSpPr/>
          <p:nvPr/>
        </p:nvSpPr>
        <p:spPr>
          <a:xfrm>
            <a:off x="16730479" y="21222068"/>
            <a:ext cx="664640" cy="6933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 smtClean="0">
                <a:solidFill>
                  <a:schemeClr val="tx1"/>
                </a:solidFill>
              </a:rPr>
              <a:t>5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11567318" y="20700156"/>
            <a:ext cx="381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 </a:t>
            </a:r>
            <a:r>
              <a:rPr lang="en-US" sz="1400" dirty="0" err="1" smtClean="0"/>
              <a:t>mungkin</a:t>
            </a:r>
            <a:r>
              <a:rPr lang="en-US" sz="1400" dirty="0" smtClean="0"/>
              <a:t> </a:t>
            </a:r>
            <a:r>
              <a:rPr lang="en-US" sz="1400" dirty="0" err="1"/>
              <a:t>ada</a:t>
            </a:r>
            <a:r>
              <a:rPr lang="en-US" sz="1400" dirty="0"/>
              <a:t> </a:t>
            </a:r>
            <a:r>
              <a:rPr lang="en-US" sz="1400" dirty="0" err="1"/>
              <a:t>dua</a:t>
            </a:r>
            <a:r>
              <a:rPr lang="en-US" sz="1400" dirty="0"/>
              <a:t> </a:t>
            </a:r>
            <a:r>
              <a:rPr lang="en-US" sz="1400" dirty="0" err="1" smtClean="0"/>
              <a:t>aksi</a:t>
            </a:r>
            <a:r>
              <a:rPr lang="en-US" sz="1400" dirty="0" smtClean="0"/>
              <a:t>, </a:t>
            </a:r>
            <a:r>
              <a:rPr lang="en-US" sz="1400" dirty="0" err="1"/>
              <a:t>coba</a:t>
            </a:r>
            <a:r>
              <a:rPr lang="en-US" sz="1400" dirty="0"/>
              <a:t> </a:t>
            </a:r>
            <a:r>
              <a:rPr lang="en-US" sz="1400" dirty="0" err="1"/>
              <a:t>masing-masing</a:t>
            </a:r>
            <a:r>
              <a:rPr lang="en-US" sz="1400" dirty="0"/>
              <a:t> </a:t>
            </a:r>
            <a:r>
              <a:rPr lang="en-US" sz="1400" dirty="0" err="1"/>
              <a:t>sampai</a:t>
            </a:r>
            <a:r>
              <a:rPr lang="en-US" sz="1400" dirty="0"/>
              <a:t> </a:t>
            </a:r>
            <a:r>
              <a:rPr lang="en-US" sz="1400" dirty="0" err="1"/>
              <a:t>masalah</a:t>
            </a:r>
            <a:r>
              <a:rPr lang="en-US" sz="1400" dirty="0"/>
              <a:t> </a:t>
            </a:r>
            <a:r>
              <a:rPr lang="en-US" sz="1400" dirty="0" err="1"/>
              <a:t>terpecahkan</a:t>
            </a:r>
            <a:endParaRPr lang="en-US" sz="1400" dirty="0"/>
          </a:p>
        </p:txBody>
      </p:sp>
      <p:cxnSp>
        <p:nvCxnSpPr>
          <p:cNvPr id="658" name="Curved Connector 361"/>
          <p:cNvCxnSpPr>
            <a:endCxn id="408" idx="0"/>
          </p:cNvCxnSpPr>
          <p:nvPr/>
        </p:nvCxnSpPr>
        <p:spPr>
          <a:xfrm rot="10800000" flipV="1">
            <a:off x="6219832" y="16688117"/>
            <a:ext cx="1739112" cy="85577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9" name="Picture 6" descr="http://www.gettyicons.com/free-icons/142/games/png/64/tree_6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179761" y="8072066"/>
            <a:ext cx="533400" cy="533400"/>
          </a:xfrm>
          <a:prstGeom prst="rect">
            <a:avLst/>
          </a:prstGeom>
          <a:noFill/>
        </p:spPr>
      </p:pic>
      <p:pic>
        <p:nvPicPr>
          <p:cNvPr id="662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919" y="19046962"/>
            <a:ext cx="2745800" cy="22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0" name="TextBox 479"/>
          <p:cNvSpPr txBox="1"/>
          <p:nvPr/>
        </p:nvSpPr>
        <p:spPr>
          <a:xfrm>
            <a:off x="11377238" y="11206002"/>
            <a:ext cx="633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Lampu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MERAH </a:t>
            </a:r>
            <a:r>
              <a:rPr lang="en-US" sz="4000" b="1" dirty="0" err="1" smtClean="0"/>
              <a:t>pada</a:t>
            </a:r>
            <a:r>
              <a:rPr lang="en-US" sz="4000" b="1" dirty="0" smtClean="0"/>
              <a:t> inverter </a:t>
            </a:r>
            <a:r>
              <a:rPr lang="en-US" sz="4000" b="1" dirty="0" err="1" smtClean="0"/>
              <a:t>atau</a:t>
            </a:r>
            <a:r>
              <a:rPr lang="en-US" sz="4000" b="1" dirty="0"/>
              <a:t> </a:t>
            </a:r>
            <a:r>
              <a:rPr lang="en-US" sz="4000" b="1" dirty="0" smtClean="0"/>
              <a:t>charge controller?</a:t>
            </a:r>
            <a:endParaRPr lang="en-US" sz="4000" b="1" dirty="0"/>
          </a:p>
        </p:txBody>
      </p:sp>
      <p:grpSp>
        <p:nvGrpSpPr>
          <p:cNvPr id="663" name="Group 335"/>
          <p:cNvGrpSpPr/>
          <p:nvPr/>
        </p:nvGrpSpPr>
        <p:grpSpPr>
          <a:xfrm>
            <a:off x="13549119" y="24100174"/>
            <a:ext cx="3276000" cy="2615863"/>
            <a:chOff x="3505427" y="26944637"/>
            <a:chExt cx="3276000" cy="2615863"/>
          </a:xfrm>
        </p:grpSpPr>
        <p:sp>
          <p:nvSpPr>
            <p:cNvPr id="664" name="TextBox 663"/>
            <p:cNvSpPr txBox="1"/>
            <p:nvPr/>
          </p:nvSpPr>
          <p:spPr>
            <a:xfrm>
              <a:off x="3505427" y="28544837"/>
              <a:ext cx="327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 smtClean="0"/>
                <a:t>Pemeriksaan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Listrik</a:t>
              </a:r>
              <a:endParaRPr lang="en-US" sz="3000" b="1" dirty="0"/>
            </a:p>
          </p:txBody>
        </p:sp>
        <p:pic>
          <p:nvPicPr>
            <p:cNvPr id="670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671" name="TextBox 670"/>
          <p:cNvSpPr txBox="1"/>
          <p:nvPr/>
        </p:nvSpPr>
        <p:spPr>
          <a:xfrm>
            <a:off x="2638627" y="18395523"/>
            <a:ext cx="2064046" cy="298172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/>
          <a:p>
            <a:pPr marL="266700" indent="-2667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err="1" smtClean="0"/>
              <a:t>Klik</a:t>
            </a:r>
            <a:r>
              <a:rPr lang="en-US" sz="1800" dirty="0" smtClean="0"/>
              <a:t> </a:t>
            </a:r>
            <a:r>
              <a:rPr lang="en-US" sz="1800" dirty="0" err="1" smtClean="0"/>
              <a:t>tombol</a:t>
            </a:r>
            <a:r>
              <a:rPr lang="en-US" sz="1800" dirty="0" smtClean="0"/>
              <a:t> START</a:t>
            </a:r>
          </a:p>
        </p:txBody>
      </p:sp>
      <p:sp>
        <p:nvSpPr>
          <p:cNvPr id="673" name="TextBox 672"/>
          <p:cNvSpPr txBox="1"/>
          <p:nvPr/>
        </p:nvSpPr>
        <p:spPr>
          <a:xfrm>
            <a:off x="3483473" y="20148123"/>
            <a:ext cx="1743938" cy="575171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/>
          <a:p>
            <a:pPr marL="260350" indent="-260350">
              <a:spcAft>
                <a:spcPts val="600"/>
              </a:spcAft>
              <a:buFont typeface="+mj-lt"/>
              <a:buAutoNum type="arabicPeriod" startAt="3"/>
            </a:pPr>
            <a:r>
              <a:rPr lang="en-US" sz="1800" dirty="0" err="1" smtClean="0"/>
              <a:t>Pilih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klik</a:t>
            </a:r>
            <a:r>
              <a:rPr lang="en-US" sz="1800" dirty="0" smtClean="0"/>
              <a:t> “Restart”</a:t>
            </a:r>
          </a:p>
        </p:txBody>
      </p:sp>
      <p:sp>
        <p:nvSpPr>
          <p:cNvPr id="681" name="TextBox 680"/>
          <p:cNvSpPr txBox="1"/>
          <p:nvPr/>
        </p:nvSpPr>
        <p:spPr>
          <a:xfrm>
            <a:off x="2633564" y="21340266"/>
            <a:ext cx="2069109" cy="575171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/>
          <a:p>
            <a:pPr marL="260350" indent="-260350">
              <a:spcAft>
                <a:spcPts val="600"/>
              </a:spcAft>
              <a:buFont typeface="+mj-lt"/>
              <a:buAutoNum type="arabicPeriod" startAt="2"/>
            </a:pPr>
            <a:r>
              <a:rPr lang="en-US" sz="1800" dirty="0" err="1"/>
              <a:t>Klik</a:t>
            </a:r>
            <a:r>
              <a:rPr lang="en-US" sz="1800" dirty="0"/>
              <a:t> </a:t>
            </a:r>
            <a:r>
              <a:rPr lang="en-US" sz="1800" dirty="0" err="1"/>
              <a:t>panah</a:t>
            </a:r>
            <a:r>
              <a:rPr lang="en-US" sz="1800" dirty="0"/>
              <a:t> </a:t>
            </a:r>
            <a:r>
              <a:rPr lang="en-US" sz="1800" dirty="0" err="1"/>
              <a:t>putih</a:t>
            </a:r>
            <a:r>
              <a:rPr lang="en-US" sz="1800" dirty="0"/>
              <a:t> </a:t>
            </a:r>
            <a:r>
              <a:rPr lang="en-US" sz="1800" dirty="0" err="1"/>
              <a:t>kecil</a:t>
            </a:r>
            <a:r>
              <a:rPr lang="en-US" sz="1800" dirty="0"/>
              <a:t>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pilihan</a:t>
            </a:r>
            <a:endParaRPr lang="en-US" sz="1800" dirty="0" smtClean="0"/>
          </a:p>
        </p:txBody>
      </p:sp>
      <p:grpSp>
        <p:nvGrpSpPr>
          <p:cNvPr id="1028" name="Group 1027"/>
          <p:cNvGrpSpPr/>
          <p:nvPr/>
        </p:nvGrpSpPr>
        <p:grpSpPr>
          <a:xfrm>
            <a:off x="594519" y="1907572"/>
            <a:ext cx="7126380" cy="5427992"/>
            <a:chOff x="594519" y="1907572"/>
            <a:chExt cx="7126380" cy="5427992"/>
          </a:xfrm>
        </p:grpSpPr>
        <p:grpSp>
          <p:nvGrpSpPr>
            <p:cNvPr id="1047" name="Group 1046"/>
            <p:cNvGrpSpPr/>
            <p:nvPr/>
          </p:nvGrpSpPr>
          <p:grpSpPr>
            <a:xfrm>
              <a:off x="594519" y="1907572"/>
              <a:ext cx="7126380" cy="5427992"/>
              <a:chOff x="594519" y="1907572"/>
              <a:chExt cx="7126380" cy="5427992"/>
            </a:xfrm>
          </p:grpSpPr>
          <p:sp>
            <p:nvSpPr>
              <p:cNvPr id="713" name="Cloud Callout 712"/>
              <p:cNvSpPr/>
              <p:nvPr/>
            </p:nvSpPr>
            <p:spPr>
              <a:xfrm flipH="1">
                <a:off x="594519" y="1907572"/>
                <a:ext cx="7126380" cy="5427992"/>
              </a:xfrm>
              <a:prstGeom prst="cloudCallout">
                <a:avLst>
                  <a:gd name="adj1" fmla="val -36500"/>
                  <a:gd name="adj2" fmla="val -68448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0" name="TextBox 699"/>
              <p:cNvSpPr txBox="1"/>
              <p:nvPr/>
            </p:nvSpPr>
            <p:spPr>
              <a:xfrm>
                <a:off x="1204119" y="2618671"/>
                <a:ext cx="6477000" cy="4714765"/>
              </a:xfrm>
              <a:prstGeom prst="rect">
                <a:avLst/>
              </a:prstGeom>
              <a:noFill/>
            </p:spPr>
            <p:txBody>
              <a:bodyPr wrap="square" lIns="20967" tIns="10484" rIns="20967" bIns="10484" rtlCol="0">
                <a:spAutoFit/>
              </a:bodyPr>
              <a:lstStyle/>
              <a:p>
                <a:pPr marL="209672" indent="-209672">
                  <a:spcAft>
                    <a:spcPts val="600"/>
                  </a:spcAft>
                </a:pPr>
                <a:r>
                  <a:rPr lang="en-US" sz="1800" b="1" dirty="0"/>
                  <a:t>PEDOMAN UMUM UNTUK KESELAMATAN LISTRIK</a:t>
                </a:r>
                <a:endParaRPr lang="en-US" sz="1800" b="1" dirty="0" smtClean="0"/>
              </a:p>
              <a:p>
                <a:pPr marL="273050" indent="-273050">
                  <a:spcAft>
                    <a:spcPts val="600"/>
                  </a:spcAft>
                  <a:buAutoNum type="arabicPeriod"/>
                </a:pPr>
                <a:r>
                  <a:rPr lang="nn-NO" sz="1800" dirty="0"/>
                  <a:t>Kenakan perlengkapan keselamatan yang tepat dan </a:t>
                </a:r>
                <a:r>
                  <a:rPr lang="nn-NO" sz="1800" dirty="0" smtClean="0"/>
                  <a:t>lakukan tindakan pencegahan</a:t>
                </a:r>
              </a:p>
              <a:p>
                <a:pPr marL="449263">
                  <a:spcAft>
                    <a:spcPts val="600"/>
                  </a:spcAft>
                </a:pPr>
                <a:r>
                  <a:rPr lang="en-US" sz="1800" dirty="0" err="1"/>
                  <a:t>Jangan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bekerja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dengan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listrik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sebelum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sistem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sepenuhnya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mati</a:t>
                </a:r>
                <a:endParaRPr lang="en-US" sz="1800" dirty="0" smtClean="0"/>
              </a:p>
              <a:p>
                <a:pPr marL="458788" lvl="1" indent="-1588">
                  <a:spcAft>
                    <a:spcPts val="600"/>
                  </a:spcAft>
                </a:pPr>
                <a:r>
                  <a:rPr lang="en-US" sz="1800" dirty="0" err="1" smtClean="0"/>
                  <a:t>Gunakan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sarung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tangan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dan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kenakan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sepatu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ketika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berurusan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dengan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kabel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listrik</a:t>
                </a:r>
                <a:r>
                  <a:rPr lang="en-US" sz="1800" dirty="0"/>
                  <a:t> </a:t>
                </a:r>
                <a:r>
                  <a:rPr lang="en-US" sz="1800" dirty="0" err="1"/>
                  <a:t>walaupun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masalah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terlihat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sepele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dan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matikan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saklar</a:t>
                </a:r>
                <a:endParaRPr lang="en-US" sz="1800" dirty="0" smtClean="0"/>
              </a:p>
              <a:p>
                <a:pPr marL="458788" lvl="1" indent="-1588">
                  <a:spcAft>
                    <a:spcPts val="600"/>
                  </a:spcAft>
                </a:pPr>
                <a:r>
                  <a:rPr lang="en-US" sz="1800" dirty="0" smtClean="0"/>
                  <a:t>Panel </a:t>
                </a:r>
                <a:r>
                  <a:rPr lang="en-US" sz="1800" dirty="0" err="1" smtClean="0"/>
                  <a:t>surya</a:t>
                </a:r>
                <a:r>
                  <a:rPr lang="en-US" sz="1800" dirty="0" smtClean="0"/>
                  <a:t> ‘</a:t>
                </a:r>
                <a:r>
                  <a:rPr lang="en-US" sz="1800" dirty="0" err="1" smtClean="0"/>
                  <a:t>hidup</a:t>
                </a:r>
                <a:r>
                  <a:rPr lang="en-US" sz="1800" dirty="0" smtClean="0"/>
                  <a:t>’ </a:t>
                </a:r>
                <a:r>
                  <a:rPr lang="en-US" sz="1800" dirty="0" err="1" smtClean="0"/>
                  <a:t>ketika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ada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cahaya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matahari</a:t>
                </a:r>
                <a:r>
                  <a:rPr lang="en-US" sz="1800" dirty="0" smtClean="0"/>
                  <a:t>. </a:t>
                </a:r>
                <a:r>
                  <a:rPr lang="en-US" sz="1800" dirty="0" err="1" smtClean="0"/>
                  <a:t>Sangat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berhati-hatilah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untuk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tidak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menyebabkan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korslet</a:t>
                </a:r>
                <a:r>
                  <a:rPr lang="en-US" sz="1800" dirty="0" smtClean="0"/>
                  <a:t>/</a:t>
                </a:r>
                <a:r>
                  <a:rPr lang="en-US" sz="1800" dirty="0" err="1" smtClean="0"/>
                  <a:t>arus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pendek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di </a:t>
                </a:r>
                <a:r>
                  <a:rPr lang="en-US" sz="1800" dirty="0" err="1"/>
                  <a:t>sirkuit</a:t>
                </a:r>
                <a:r>
                  <a:rPr lang="en-US" sz="1800" dirty="0"/>
                  <a:t> DC, </a:t>
                </a:r>
                <a:r>
                  <a:rPr lang="en-US" sz="1800" dirty="0" err="1"/>
                  <a:t>dengan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menghubungkan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kabel</a:t>
                </a:r>
                <a:r>
                  <a:rPr lang="en-US" sz="1800" dirty="0"/>
                  <a:t> yang </a:t>
                </a:r>
                <a:r>
                  <a:rPr lang="en-US" sz="1800" dirty="0" err="1"/>
                  <a:t>salah</a:t>
                </a:r>
                <a:endParaRPr lang="en-US" sz="1800" dirty="0" smtClean="0"/>
              </a:p>
              <a:p>
                <a:pPr marL="266700" indent="-266700"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en-US" sz="1800" dirty="0" err="1"/>
                  <a:t>Gunakan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alat</a:t>
                </a:r>
                <a:r>
                  <a:rPr lang="en-US" sz="1800" dirty="0"/>
                  <a:t> yang </a:t>
                </a:r>
                <a:r>
                  <a:rPr lang="en-US" sz="1800" dirty="0" err="1" smtClean="0"/>
                  <a:t>tepat</a:t>
                </a:r>
                <a:endParaRPr lang="en-US" sz="1800" dirty="0" smtClean="0"/>
              </a:p>
              <a:p>
                <a:pPr marL="266700" indent="-266700"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en-US" sz="1800" dirty="0" err="1" smtClean="0"/>
                  <a:t>Hanya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bekerja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pada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kabel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surya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pada</a:t>
                </a:r>
                <a:r>
                  <a:rPr lang="en-US" sz="1800" dirty="0" smtClean="0"/>
                  <a:t> </a:t>
                </a:r>
                <a:r>
                  <a:rPr lang="en-US" sz="1800" dirty="0" err="1" smtClean="0"/>
                  <a:t>pagi</a:t>
                </a:r>
                <a:r>
                  <a:rPr lang="en-US" sz="1800" dirty="0" smtClean="0"/>
                  <a:t> </a:t>
                </a:r>
                <a:r>
                  <a:rPr lang="en-US" sz="1800" dirty="0" err="1"/>
                  <a:t>atau</a:t>
                </a:r>
                <a:r>
                  <a:rPr lang="en-US" sz="1800" dirty="0"/>
                  <a:t> sore </a:t>
                </a:r>
                <a:r>
                  <a:rPr lang="en-US" sz="1800" dirty="0" err="1"/>
                  <a:t>hari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saat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sinar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matahari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terbatas</a:t>
                </a:r>
                <a:endParaRPr lang="en-US" sz="1800" dirty="0" smtClean="0"/>
              </a:p>
              <a:p>
                <a:pPr marL="266700" indent="-266700"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en-US" sz="1800" dirty="0" err="1" smtClean="0"/>
                  <a:t>Jika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operator </a:t>
                </a:r>
                <a:r>
                  <a:rPr lang="en-US" sz="1800" dirty="0" err="1"/>
                  <a:t>tidak</a:t>
                </a:r>
                <a:r>
                  <a:rPr lang="en-US" sz="1800" dirty="0"/>
                  <a:t> </a:t>
                </a:r>
                <a:r>
                  <a:rPr lang="en-US" sz="1800" dirty="0" err="1"/>
                  <a:t>dapat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memperbaiki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atau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menemukan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masalah</a:t>
                </a:r>
                <a:r>
                  <a:rPr lang="en-US" sz="1800" dirty="0"/>
                  <a:t> </a:t>
                </a:r>
                <a:r>
                  <a:rPr lang="en-US" sz="1800" dirty="0" err="1"/>
                  <a:t>sendiri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hubungi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teknisi</a:t>
                </a:r>
                <a:r>
                  <a:rPr lang="en-US" sz="1800" dirty="0"/>
                  <a:t> </a:t>
                </a:r>
                <a:r>
                  <a:rPr lang="en-US" sz="1800" dirty="0" err="1" smtClean="0"/>
                  <a:t>terlatih</a:t>
                </a:r>
                <a:endParaRPr lang="en-US" sz="1800" dirty="0" smtClean="0"/>
              </a:p>
            </p:txBody>
          </p:sp>
          <p:pic>
            <p:nvPicPr>
              <p:cNvPr id="487" name="Picture 4" descr="http://www.team-doctor.com/Assets/adobe_reader_files/hazard_icon.gif"/>
              <p:cNvPicPr>
                <a:picLocks noChangeAspect="1" noChangeArrowheads="1"/>
              </p:cNvPicPr>
              <p:nvPr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1412069" y="4884270"/>
                <a:ext cx="216000" cy="217292"/>
              </a:xfrm>
              <a:prstGeom prst="rect">
                <a:avLst/>
              </a:prstGeom>
              <a:noFill/>
            </p:spPr>
          </p:pic>
        </p:grpSp>
        <p:pic>
          <p:nvPicPr>
            <p:cNvPr id="689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397239" y="3990011"/>
              <a:ext cx="216000" cy="217292"/>
            </a:xfrm>
            <a:prstGeom prst="rect">
              <a:avLst/>
            </a:prstGeom>
            <a:noFill/>
          </p:spPr>
        </p:pic>
        <p:pic>
          <p:nvPicPr>
            <p:cNvPr id="690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389769" y="3644062"/>
              <a:ext cx="216000" cy="217292"/>
            </a:xfrm>
            <a:prstGeom prst="rect">
              <a:avLst/>
            </a:prstGeom>
            <a:noFill/>
          </p:spPr>
        </p:pic>
      </p:grpSp>
      <p:grpSp>
        <p:nvGrpSpPr>
          <p:cNvPr id="691" name="Group 335"/>
          <p:cNvGrpSpPr/>
          <p:nvPr/>
        </p:nvGrpSpPr>
        <p:grpSpPr>
          <a:xfrm>
            <a:off x="2118519" y="406439"/>
            <a:ext cx="3276000" cy="2615863"/>
            <a:chOff x="3505427" y="26944637"/>
            <a:chExt cx="3276000" cy="2615863"/>
          </a:xfrm>
        </p:grpSpPr>
        <p:sp>
          <p:nvSpPr>
            <p:cNvPr id="696" name="TextBox 695"/>
            <p:cNvSpPr txBox="1"/>
            <p:nvPr/>
          </p:nvSpPr>
          <p:spPr>
            <a:xfrm>
              <a:off x="3505427" y="28544837"/>
              <a:ext cx="327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 smtClean="0"/>
                <a:t>Pemeriksaan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Listrik</a:t>
              </a:r>
              <a:endParaRPr lang="en-US" sz="3000" b="1" dirty="0"/>
            </a:p>
          </p:txBody>
        </p:sp>
        <p:pic>
          <p:nvPicPr>
            <p:cNvPr id="698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sp>
        <p:nvSpPr>
          <p:cNvPr id="736" name="Oval 735"/>
          <p:cNvSpPr/>
          <p:nvPr/>
        </p:nvSpPr>
        <p:spPr>
          <a:xfrm>
            <a:off x="34610199" y="7102157"/>
            <a:ext cx="667512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+mj-lt"/>
              <a:buAutoNum type="arabicPeriod"/>
            </a:pPr>
            <a:r>
              <a:rPr lang="en-US" sz="2400" b="1" dirty="0" err="1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putus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sambungkan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kembali</a:t>
            </a:r>
            <a:endParaRPr lang="en-US" sz="2400" b="1" dirty="0">
              <a:solidFill>
                <a:schemeClr val="tx1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en-US" sz="2400" b="1" dirty="0" err="1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terlalu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banyak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sambungan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pelanggan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737" name="Curved Connector 736"/>
          <p:cNvCxnSpPr/>
          <p:nvPr/>
        </p:nvCxnSpPr>
        <p:spPr>
          <a:xfrm rot="5400000" flipH="1" flipV="1">
            <a:off x="34541199" y="8977870"/>
            <a:ext cx="1118110" cy="16685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2" name="Oval 741"/>
          <p:cNvSpPr/>
          <p:nvPr/>
        </p:nvSpPr>
        <p:spPr>
          <a:xfrm>
            <a:off x="25740519" y="5456237"/>
            <a:ext cx="4716000" cy="2412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saklar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pemutus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sirkuit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(CB</a:t>
            </a:r>
            <a:r>
              <a:rPr lang="en-US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 err="1">
                <a:solidFill>
                  <a:schemeClr val="tx1"/>
                </a:solidFill>
              </a:rPr>
              <a:t>ke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pelanggan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di </a:t>
            </a:r>
            <a:r>
              <a:rPr lang="en-US" sz="2400" b="1" dirty="0" err="1">
                <a:solidFill>
                  <a:schemeClr val="tx1"/>
                </a:solidFill>
              </a:rPr>
              <a:t>rumah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pembangkit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menyala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44" name="Oval 743"/>
          <p:cNvSpPr/>
          <p:nvPr/>
        </p:nvSpPr>
        <p:spPr>
          <a:xfrm>
            <a:off x="29931519" y="2895917"/>
            <a:ext cx="420624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baterai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inverter </a:t>
            </a:r>
            <a:r>
              <a:rPr lang="en-US" sz="2400" b="1" dirty="0" err="1">
                <a:solidFill>
                  <a:schemeClr val="tx1"/>
                </a:solidFill>
              </a:rPr>
              <a:t>beroperasi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dengan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baik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46" name="Oval 745"/>
          <p:cNvSpPr/>
          <p:nvPr/>
        </p:nvSpPr>
        <p:spPr>
          <a:xfrm>
            <a:off x="25892918" y="3374438"/>
            <a:ext cx="3924000" cy="1368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b="1" dirty="0">
                <a:solidFill>
                  <a:schemeClr val="tx1"/>
                </a:solidFill>
              </a:rPr>
              <a:t>Nyalakan saklar pemutus sirkuit </a:t>
            </a:r>
            <a:r>
              <a:rPr lang="fi-FI" sz="2400" b="1" dirty="0" smtClean="0">
                <a:solidFill>
                  <a:schemeClr val="tx1"/>
                </a:solidFill>
              </a:rPr>
              <a:t>(CB</a:t>
            </a:r>
            <a:r>
              <a:rPr lang="fi-FI" sz="2400" b="1" dirty="0">
                <a:solidFill>
                  <a:schemeClr val="tx1"/>
                </a:solidFill>
              </a:rPr>
              <a:t>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48" name="Oval 747"/>
          <p:cNvSpPr/>
          <p:nvPr/>
        </p:nvSpPr>
        <p:spPr>
          <a:xfrm>
            <a:off x="26822559" y="1265237"/>
            <a:ext cx="4480560" cy="1371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saklar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pemutus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sirkuit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(CB</a:t>
            </a:r>
            <a:r>
              <a:rPr lang="en-US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 err="1">
                <a:solidFill>
                  <a:schemeClr val="tx1"/>
                </a:solidFill>
              </a:rPr>
              <a:t>mati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lagi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49" name="TextBox 748"/>
          <p:cNvSpPr txBox="1"/>
          <p:nvPr/>
        </p:nvSpPr>
        <p:spPr>
          <a:xfrm>
            <a:off x="26502519" y="4846637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750" name="Shape 635"/>
          <p:cNvCxnSpPr>
            <a:stCxn id="746" idx="0"/>
            <a:endCxn id="748" idx="4"/>
          </p:cNvCxnSpPr>
          <p:nvPr/>
        </p:nvCxnSpPr>
        <p:spPr>
          <a:xfrm rot="5400000" flipH="1" flipV="1">
            <a:off x="28090078" y="2401678"/>
            <a:ext cx="737601" cy="120792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" name="TextBox 750"/>
          <p:cNvSpPr txBox="1"/>
          <p:nvPr/>
        </p:nvSpPr>
        <p:spPr>
          <a:xfrm>
            <a:off x="31949472" y="884237"/>
            <a:ext cx="94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752" name="Oval 751"/>
          <p:cNvSpPr/>
          <p:nvPr/>
        </p:nvSpPr>
        <p:spPr>
          <a:xfrm>
            <a:off x="33575354" y="46037"/>
            <a:ext cx="6858000" cy="264901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1. </a:t>
            </a:r>
            <a:r>
              <a:rPr lang="en-US" sz="2400" b="1" dirty="0" err="1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korslet</a:t>
            </a:r>
            <a:r>
              <a:rPr lang="en-US" sz="2400" b="1" dirty="0">
                <a:solidFill>
                  <a:schemeClr val="tx1"/>
                </a:solidFill>
              </a:rPr>
              <a:t>/</a:t>
            </a:r>
            <a:r>
              <a:rPr lang="en-US" sz="2400" b="1" dirty="0" err="1">
                <a:solidFill>
                  <a:schemeClr val="tx1"/>
                </a:solidFill>
              </a:rPr>
              <a:t>arus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pendek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2. </a:t>
            </a:r>
            <a:r>
              <a:rPr lang="en-US" sz="2400" b="1" dirty="0" err="1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kelebihan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beban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pelanggan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dan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coba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kurangi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beban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753" name="Shape 635"/>
          <p:cNvCxnSpPr>
            <a:stCxn id="748" idx="6"/>
            <a:endCxn id="752" idx="2"/>
          </p:cNvCxnSpPr>
          <p:nvPr/>
        </p:nvCxnSpPr>
        <p:spPr>
          <a:xfrm flipV="1">
            <a:off x="31303119" y="1370546"/>
            <a:ext cx="2272235" cy="58049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Curved Connector 753"/>
          <p:cNvCxnSpPr>
            <a:stCxn id="742" idx="0"/>
            <a:endCxn id="746" idx="4"/>
          </p:cNvCxnSpPr>
          <p:nvPr/>
        </p:nvCxnSpPr>
        <p:spPr>
          <a:xfrm rot="16200000" flipV="1">
            <a:off x="27619820" y="4977537"/>
            <a:ext cx="713799" cy="24360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6" name="TextBox 755"/>
          <p:cNvSpPr txBox="1"/>
          <p:nvPr/>
        </p:nvSpPr>
        <p:spPr>
          <a:xfrm>
            <a:off x="33131919" y="2027237"/>
            <a:ext cx="83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757" name="TextBox 756"/>
          <p:cNvSpPr txBox="1"/>
          <p:nvPr/>
        </p:nvSpPr>
        <p:spPr>
          <a:xfrm>
            <a:off x="37642651" y="4328069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758" name="Curved Connector 757"/>
          <p:cNvCxnSpPr>
            <a:stCxn id="742" idx="7"/>
            <a:endCxn id="744" idx="3"/>
          </p:cNvCxnSpPr>
          <p:nvPr/>
        </p:nvCxnSpPr>
        <p:spPr>
          <a:xfrm rot="5400000" flipH="1" flipV="1">
            <a:off x="29402359" y="4664316"/>
            <a:ext cx="1508668" cy="78163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29512218" y="4389437"/>
            <a:ext cx="753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760" name="TextBox 759"/>
          <p:cNvSpPr txBox="1"/>
          <p:nvPr/>
        </p:nvSpPr>
        <p:spPr>
          <a:xfrm>
            <a:off x="35254674" y="8866711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Kurang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220 V</a:t>
            </a:r>
            <a:endParaRPr lang="en-US" sz="3200" dirty="0"/>
          </a:p>
        </p:txBody>
      </p:sp>
      <p:grpSp>
        <p:nvGrpSpPr>
          <p:cNvPr id="762" name="Group 663"/>
          <p:cNvGrpSpPr/>
          <p:nvPr/>
        </p:nvGrpSpPr>
        <p:grpSpPr>
          <a:xfrm>
            <a:off x="33376161" y="5194118"/>
            <a:ext cx="8823558" cy="2177686"/>
            <a:chOff x="33741521" y="4956089"/>
            <a:chExt cx="8823558" cy="2177686"/>
          </a:xfrm>
        </p:grpSpPr>
        <p:grpSp>
          <p:nvGrpSpPr>
            <p:cNvPr id="763" name="Group 738"/>
            <p:cNvGrpSpPr/>
            <p:nvPr/>
          </p:nvGrpSpPr>
          <p:grpSpPr>
            <a:xfrm>
              <a:off x="33741521" y="4956089"/>
              <a:ext cx="2568588" cy="2177686"/>
              <a:chOff x="1314530" y="9453807"/>
              <a:chExt cx="2783354" cy="2303406"/>
            </a:xfrm>
            <a:solidFill>
              <a:srgbClr val="FFC000"/>
            </a:solidFill>
          </p:grpSpPr>
          <p:pic>
            <p:nvPicPr>
              <p:cNvPr id="765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813719" y="945380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766" name="TextBox 765"/>
              <p:cNvSpPr txBox="1"/>
              <p:nvPr/>
            </p:nvSpPr>
            <p:spPr>
              <a:xfrm>
                <a:off x="1314530" y="11171232"/>
                <a:ext cx="2783354" cy="585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err="1"/>
                  <a:t>Minta</a:t>
                </a:r>
                <a:r>
                  <a:rPr lang="en-US" sz="3000" b="1" dirty="0"/>
                  <a:t> </a:t>
                </a:r>
                <a:r>
                  <a:rPr lang="en-US" sz="3000" b="1" dirty="0" err="1"/>
                  <a:t>Bantuan</a:t>
                </a:r>
                <a:endParaRPr lang="en-US" sz="3000" b="1" dirty="0"/>
              </a:p>
            </p:txBody>
          </p:sp>
        </p:grpSp>
        <p:sp>
          <p:nvSpPr>
            <p:cNvPr id="764" name="TextBox 763"/>
            <p:cNvSpPr txBox="1"/>
            <p:nvPr/>
          </p:nvSpPr>
          <p:spPr>
            <a:xfrm>
              <a:off x="35749712" y="5151438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cxnSp>
        <p:nvCxnSpPr>
          <p:cNvPr id="767" name="Curved Connector 766"/>
          <p:cNvCxnSpPr>
            <a:endCxn id="766" idx="2"/>
          </p:cNvCxnSpPr>
          <p:nvPr/>
        </p:nvCxnSpPr>
        <p:spPr>
          <a:xfrm rot="5400000" flipH="1" flipV="1">
            <a:off x="33003552" y="7943609"/>
            <a:ext cx="2228707" cy="108509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0" name="TextBox 769"/>
          <p:cNvSpPr txBox="1"/>
          <p:nvPr/>
        </p:nvSpPr>
        <p:spPr>
          <a:xfrm>
            <a:off x="32462769" y="8008931"/>
            <a:ext cx="113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220 V</a:t>
            </a:r>
            <a:endParaRPr lang="en-US" sz="3200" dirty="0"/>
          </a:p>
        </p:txBody>
      </p:sp>
      <p:sp>
        <p:nvSpPr>
          <p:cNvPr id="771" name="Oval 770"/>
          <p:cNvSpPr/>
          <p:nvPr/>
        </p:nvSpPr>
        <p:spPr>
          <a:xfrm>
            <a:off x="35113119" y="2865437"/>
            <a:ext cx="3492000" cy="1692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Apakah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ada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r>
              <a:rPr lang="en-US" sz="2400" b="1" dirty="0">
                <a:solidFill>
                  <a:schemeClr val="tx1"/>
                </a:solidFill>
              </a:rPr>
              <a:t> yang </a:t>
            </a:r>
            <a:r>
              <a:rPr lang="en-US" sz="2400" b="1" dirty="0" err="1">
                <a:solidFill>
                  <a:schemeClr val="tx1"/>
                </a:solidFill>
              </a:rPr>
              <a:t>longgar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rusak</a:t>
            </a:r>
            <a:r>
              <a:rPr lang="en-US" sz="24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772" name="Curved Connector 771"/>
          <p:cNvCxnSpPr>
            <a:stCxn id="744" idx="0"/>
            <a:endCxn id="771" idx="2"/>
          </p:cNvCxnSpPr>
          <p:nvPr/>
        </p:nvCxnSpPr>
        <p:spPr>
          <a:xfrm rot="16200000" flipH="1">
            <a:off x="33166119" y="1764437"/>
            <a:ext cx="815520" cy="3078480"/>
          </a:xfrm>
          <a:prstGeom prst="curvedConnector4">
            <a:avLst>
              <a:gd name="adj1" fmla="val -28031"/>
              <a:gd name="adj2" fmla="val 84158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3" name="Curved Connector 772"/>
          <p:cNvCxnSpPr>
            <a:stCxn id="771" idx="4"/>
            <a:endCxn id="764" idx="0"/>
          </p:cNvCxnSpPr>
          <p:nvPr/>
        </p:nvCxnSpPr>
        <p:spPr>
          <a:xfrm rot="16200000" flipH="1">
            <a:off x="37409562" y="4006993"/>
            <a:ext cx="832030" cy="193291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4" name="Oval 773"/>
          <p:cNvSpPr/>
          <p:nvPr/>
        </p:nvSpPr>
        <p:spPr>
          <a:xfrm>
            <a:off x="39235899" y="2789237"/>
            <a:ext cx="3096000" cy="180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Perbaiki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atau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sambungkan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kembali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kabel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775" name="Curved Connector 774"/>
          <p:cNvCxnSpPr>
            <a:stCxn id="771" idx="7"/>
            <a:endCxn id="774" idx="0"/>
          </p:cNvCxnSpPr>
          <p:nvPr/>
        </p:nvCxnSpPr>
        <p:spPr>
          <a:xfrm rot="5400000" flipH="1" flipV="1">
            <a:off x="39276819" y="1606145"/>
            <a:ext cx="323988" cy="2690172"/>
          </a:xfrm>
          <a:prstGeom prst="curvedConnector3">
            <a:avLst>
              <a:gd name="adj1" fmla="val 170558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6" name="TextBox 775"/>
          <p:cNvSpPr txBox="1"/>
          <p:nvPr/>
        </p:nvSpPr>
        <p:spPr>
          <a:xfrm>
            <a:off x="38596574" y="2940972"/>
            <a:ext cx="1006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777" name="Oval 776"/>
          <p:cNvSpPr/>
          <p:nvPr/>
        </p:nvSpPr>
        <p:spPr>
          <a:xfrm>
            <a:off x="30221919" y="5227637"/>
            <a:ext cx="3672000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lampu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MERAH</a:t>
            </a:r>
            <a:r>
              <a:rPr lang="en-US" sz="2400" b="1" dirty="0" smtClean="0">
                <a:solidFill>
                  <a:schemeClr val="tx1"/>
                </a:solidFill>
              </a:rPr>
              <a:t>!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782" name="Curved Connector 781"/>
          <p:cNvCxnSpPr>
            <a:stCxn id="744" idx="4"/>
            <a:endCxn id="777" idx="7"/>
          </p:cNvCxnSpPr>
          <p:nvPr/>
        </p:nvCxnSpPr>
        <p:spPr>
          <a:xfrm rot="16200000" flipH="1">
            <a:off x="32229752" y="4346724"/>
            <a:ext cx="931303" cy="132152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3" name="TextBox 782"/>
          <p:cNvSpPr txBox="1"/>
          <p:nvPr/>
        </p:nvSpPr>
        <p:spPr>
          <a:xfrm>
            <a:off x="33055719" y="43894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grpSp>
        <p:nvGrpSpPr>
          <p:cNvPr id="784" name="Group 45"/>
          <p:cNvGrpSpPr/>
          <p:nvPr/>
        </p:nvGrpSpPr>
        <p:grpSpPr>
          <a:xfrm>
            <a:off x="40138608" y="8732837"/>
            <a:ext cx="2365911" cy="1752600"/>
            <a:chOff x="25424606" y="7228681"/>
            <a:chExt cx="3276600" cy="2410672"/>
          </a:xfrm>
        </p:grpSpPr>
        <p:grpSp>
          <p:nvGrpSpPr>
            <p:cNvPr id="785" name="Group 8"/>
            <p:cNvGrpSpPr/>
            <p:nvPr/>
          </p:nvGrpSpPr>
          <p:grpSpPr>
            <a:xfrm>
              <a:off x="25424606" y="7381086"/>
              <a:ext cx="3276600" cy="2258267"/>
              <a:chOff x="28102719" y="13838237"/>
              <a:chExt cx="3057066" cy="2100383"/>
            </a:xfrm>
          </p:grpSpPr>
          <p:cxnSp>
            <p:nvCxnSpPr>
              <p:cNvPr id="788" name="Straight Connector 787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9" name="Straight Connector 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0" name="Straight Connector 789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Straight Connector 790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Straight Connector 791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Straight Connector 792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Straight Connector 17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Straight Connector 795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Straight Connector 796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Straight Connector 797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Straight Connector 798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Straight Connector 799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Straight Connector 800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Straight Connector 801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3" name="Straight Connector 802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Straight Connector 26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Straight Connector 813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Straight Connector 814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Straight Connector 815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17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30617318" y="14447837"/>
                <a:ext cx="542467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818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819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820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821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82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7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880081" y="14683380"/>
                <a:ext cx="558200" cy="504182"/>
              </a:xfrm>
              <a:prstGeom prst="rect">
                <a:avLst/>
              </a:prstGeom>
              <a:noFill/>
              <a:effectLst/>
            </p:spPr>
          </p:pic>
        </p:grpSp>
        <p:pic>
          <p:nvPicPr>
            <p:cNvPr id="786" name="Picture 2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881806" y="88288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7" name="Picture 2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500806" y="72286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6" name="TextBox 495"/>
          <p:cNvSpPr txBox="1"/>
          <p:nvPr/>
        </p:nvSpPr>
        <p:spPr>
          <a:xfrm>
            <a:off x="11669844" y="15432384"/>
            <a:ext cx="16920000" cy="707886"/>
          </a:xfrm>
          <a:prstGeom prst="rect">
            <a:avLst/>
          </a:prstGeom>
          <a:gradFill flip="none" rotWithShape="1">
            <a:gsLst>
              <a:gs pos="100000">
                <a:srgbClr val="FF0000"/>
              </a:gs>
              <a:gs pos="40000">
                <a:srgbClr val="C000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PANDUAN PERAWATAN DAN PEMECAHAN PERMASALAHAN PLTS TERPUSAT</a:t>
            </a:r>
          </a:p>
        </p:txBody>
      </p:sp>
    </p:spTree>
    <p:extLst>
      <p:ext uri="{BB962C8B-B14F-4D97-AF65-F5344CB8AC3E}">
        <p14:creationId xmlns:p14="http://schemas.microsoft.com/office/powerpoint/2010/main" val="35916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5495</TotalTime>
  <Words>2014</Words>
  <Application>Microsoft Office PowerPoint</Application>
  <PresentationFormat>Custom</PresentationFormat>
  <Paragraphs>380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EnDev Indonesia PV-VP Troubleshooting Poster </vt:lpstr>
      <vt:lpstr>PowerPoint Presentation</vt:lpstr>
      <vt:lpstr>PowerPoint Presentation</vt:lpstr>
    </vt:vector>
  </TitlesOfParts>
  <Company>German International Cooperation (GIZ)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GIZ</dc:creator>
  <cp:lastModifiedBy>Latitude E6320</cp:lastModifiedBy>
  <cp:revision>464</cp:revision>
  <cp:lastPrinted>2013-05-01T09:55:13Z</cp:lastPrinted>
  <dcterms:created xsi:type="dcterms:W3CDTF">2012-08-09T01:26:16Z</dcterms:created>
  <dcterms:modified xsi:type="dcterms:W3CDTF">2013-05-23T05:57:46Z</dcterms:modified>
</cp:coreProperties>
</file>